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1" r:id="rId3"/>
    <p:sldMasterId id="2147483654" r:id="rId4"/>
    <p:sldMasterId id="2147483657" r:id="rId5"/>
    <p:sldMasterId id="2147483660" r:id="rId6"/>
    <p:sldMasterId id="2147483663" r:id="rId7"/>
    <p:sldMasterId id="2147483666" r:id="rId8"/>
    <p:sldMasterId id="2147483669" r:id="rId9"/>
    <p:sldMasterId id="2147483672" r:id="rId10"/>
    <p:sldMasterId id="2147483675" r:id="rId11"/>
    <p:sldMasterId id="2147483678" r:id="rId12"/>
    <p:sldMasterId id="2147483681" r:id="rId13"/>
    <p:sldMasterId id="2147483684" r:id="rId14"/>
  </p:sldMasterIdLst>
  <p:notesMasterIdLst>
    <p:notesMasterId r:id="rId16"/>
  </p:notesMasterIdLst>
  <p:handoutMasterIdLst>
    <p:handoutMasterId r:id="rId45"/>
  </p:handoutMasterIdLst>
  <p:sldIdLst>
    <p:sldId id="282" r:id="rId15"/>
    <p:sldId id="256" r:id="rId17"/>
    <p:sldId id="257" r:id="rId18"/>
    <p:sldId id="274" r:id="rId19"/>
    <p:sldId id="258" r:id="rId20"/>
    <p:sldId id="300" r:id="rId21"/>
    <p:sldId id="259" r:id="rId22"/>
    <p:sldId id="260" r:id="rId23"/>
    <p:sldId id="261" r:id="rId24"/>
    <p:sldId id="262" r:id="rId25"/>
    <p:sldId id="301" r:id="rId26"/>
    <p:sldId id="264" r:id="rId27"/>
    <p:sldId id="265" r:id="rId28"/>
    <p:sldId id="266" r:id="rId29"/>
    <p:sldId id="267" r:id="rId30"/>
    <p:sldId id="315" r:id="rId31"/>
    <p:sldId id="268" r:id="rId32"/>
    <p:sldId id="269" r:id="rId33"/>
    <p:sldId id="317" r:id="rId34"/>
    <p:sldId id="270" r:id="rId35"/>
    <p:sldId id="318" r:id="rId36"/>
    <p:sldId id="314" r:id="rId37"/>
    <p:sldId id="319" r:id="rId38"/>
    <p:sldId id="320" r:id="rId39"/>
    <p:sldId id="321" r:id="rId40"/>
    <p:sldId id="322" r:id="rId41"/>
    <p:sldId id="323" r:id="rId42"/>
    <p:sldId id="324" r:id="rId43"/>
    <p:sldId id="325" r:id="rId44"/>
  </p:sldIdLst>
  <p:sldSz cx="12192000" cy="6858000"/>
  <p:notesSz cx="6858000" cy="9144000"/>
  <p:embeddedFontLst>
    <p:embeddedFont>
      <p:font typeface="Source Han Sans CN Bold Bold" panose="020B0800000000000000" charset="-122"/>
      <p:bold r:id="rId49"/>
    </p:embeddedFont>
    <p:embeddedFont>
      <p:font typeface="Source Han Sans CN Heavy Bold" panose="020B0A00000000000000" charset="-122"/>
      <p:bold r:id="rId50"/>
    </p:embeddedFont>
    <p:embeddedFont>
      <p:font typeface="Source Han Sans CN Regular" panose="020B0500000000000000" charset="-122"/>
      <p:regular r:id="rId51"/>
    </p:embeddedFont>
    <p:embeddedFont>
      <p:font typeface="OPPOSans R" panose="00020600040101010101" charset="-122"/>
      <p:regular r:id="rId52"/>
    </p:embeddedFont>
    <p:embeddedFont>
      <p:font typeface="Source Han Sans CN Normal" panose="020B0400000000000000" charset="-122"/>
      <p:regular r:id="rId53"/>
    </p:embeddedFont>
    <p:embeddedFont>
      <p:font typeface="标准粗黑" panose="02000503000000000000" charset="-122"/>
      <p:regular r:id="rId54"/>
    </p:embeddedFont>
    <p:embeddedFont>
      <p:font typeface="等线" panose="02010600030101010101" charset="-122"/>
      <p:regular r:id="rId55"/>
    </p:embeddedFont>
    <p:embeddedFont>
      <p:font typeface="OPPOSans L" panose="00020600040101010101" charset="-122"/>
      <p:regular r:id="rId56"/>
    </p:embeddedFont>
    <p:embeddedFont>
      <p:font typeface="Calibri" panose="020F0502020204030204" charset="0"/>
      <p:regular r:id="rId57"/>
      <p:bold r:id="rId58"/>
      <p:italic r:id="rId59"/>
      <p:boldItalic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1" Type="http://schemas.openxmlformats.org/officeDocument/2006/relationships/tags" Target="tags/tag110.xml"/><Relationship Id="rId60" Type="http://schemas.openxmlformats.org/officeDocument/2006/relationships/font" Target="fonts/font12.fntdata"/><Relationship Id="rId6" Type="http://schemas.openxmlformats.org/officeDocument/2006/relationships/slideMaster" Target="slideMasters/slideMaster5.xml"/><Relationship Id="rId59" Type="http://schemas.openxmlformats.org/officeDocument/2006/relationships/font" Target="fonts/font11.fntdata"/><Relationship Id="rId58" Type="http://schemas.openxmlformats.org/officeDocument/2006/relationships/font" Target="fonts/font10.fntdata"/><Relationship Id="rId57" Type="http://schemas.openxmlformats.org/officeDocument/2006/relationships/font" Target="fonts/font9.fntdata"/><Relationship Id="rId56" Type="http://schemas.openxmlformats.org/officeDocument/2006/relationships/font" Target="fonts/font8.fntdata"/><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Master" Target="slideMasters/slideMaster4.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slide" Target="slides/slide23.xml"/><Relationship Id="rId37" Type="http://schemas.openxmlformats.org/officeDocument/2006/relationships/slide" Target="slides/slide22.xml"/><Relationship Id="rId36" Type="http://schemas.openxmlformats.org/officeDocument/2006/relationships/slide" Target="slides/slide2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slide" Target="slides/slide2.xml"/><Relationship Id="rId16" Type="http://schemas.openxmlformats.org/officeDocument/2006/relationships/notesMaster" Target="notesMasters/notesMaster1.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design202XAiPPT202X劳动合同和社会保险法律制度</a:t>
            </a:r>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0102监督检查的职能部门：我国县级以上人民政府履行工商行政管理职责的部门及法律、法规规定的其他部门。
监督检查部门的职权：进入涉嫌不正当竞争行为的经营场所进行检查；询问被调查的经营者、利害关系人及其他有关单位、个人，要求其说明有关情况或提供与被调查行为有关的其他资料；查询、复制与涉嫌不正当竞争行为有关的协议、账簿、单据、文件、记录、业务函电和其他资料；查封、扣押与涉嫌不正当竞争行为有关的财物；查询涉嫌不正当竞争行为的经营者的银行账户。违反《反不正当竞争法》的监督检查违反《反不正当竞争法》的监督检查及法律责任法律责任的形式：经营者违反《反不正当竞争法》的规定，给他人造成损害的，应当依法承担民事责任。对涉嫌不正当竞争行为进行调查的职能部门有权对违法的经营者进行查处，要求其承担罚款、吊销营业执照等行政责任。经营者以及监督检查部门的工作人员违反《反不正当竞争法》的规定，构成犯罪的，依法追究刑事责任。
赔偿数额的确定：因不正当竞争行为受到损害的经营者的赔偿数额，按照其因被侵权所受到的实际损失确定；实际损失难以计算的，按照侵权人因侵权所获得的利益确定。经营者恶意实施侵犯商业秘密行为，情节严重的，可以在按照上述方法确定数额的一倍以上五倍以下确定赔偿数额。赔偿数额还应当包括经营者为制止侵权行为所支付的合理开支。
不正当竞争行为的法律责任：根据不正当竞争行为的类型，经营者可能面临停止违法行为、没收违法所得、罚款、吊销营业执照等法律责任。违反《反不正当竞争法》的法律责任</a:t>
            </a:r>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01020304垄断的概念和特征垄断是指经营者或者利益代表者，滥用已经具备的市场支配地位，或者通过协议、合并或者其他方式谋求或者谋求并滥用市场支配地位，借以排除或限制竞争，牟取超额利益，依法应予规制的行为。垄断行为的特征可以概括为以下几个方面：
垄断的客观方面是垄断行为而非垄断结构。
垄断的主体是经营者或者其利益代表者。
垄断的主观方面是牟取超额利益。
垄断的后果是排除或限制竞争。
垄断具有违法性。反垄断法律制度概述反垄断法的概念和地位反垄断法，顾名思义就是反对垄断和保护竞争的法律制度。它是市场经济国家基本的法律制度。该法是适应市场的需要产生的。反垄断法的任务就是防止市场上出现垄断，保护市场公平竞争，鼓励创新，提高经济运行效率，维护消费者利益和社会公共利益，促进社会主义市场经济健康发展。反垄断法承担着禁止卡特尔、控制企业合并、禁止企业滥用市场支配地位、禁止行政垄断等职能。反垄断法在我国是一项难产的法律。“13年磨一剑”的《中华人民共和国反垄断法》于2007年8月30日第十届全国※※※※※※常务委员会第二十九次会议通过，于2008年8月1日正式开始实施。2022年6月24日第十三届全国※※※※※※常务委员会第三十五次会议通过全国※※※※※※常务委员会关于修改《中华人民共和国反垄断法》决定第一次修正。反垄断法的适用范围中国反垄断法平等地适用于市场主体即经营者。对违反规定实施垄断行为的经营者、行政机关以及法律、法规授予的具有管理公共事务职能的组织滥用行政权力排除、限制竞争属于《反垄断法》的调整范围。在法律空间效力上，我国《反垄断法》既适用于在中国境内发生的垄断行为，也适用于在中国境外发生的对中国境内市场竞争产生排除、限制影响的垄断行为，即具有域外效力。在法律的时间效力上，按照“法不溯及既往”的一般原则，《反垄断法》对它生效以前的行为不具有溯及力。特别说明的是《反垄断法》不直接规制垄断状态，而规制垄断行为。反垄断法的地位从法的体系来看，反垄断法是经济法体系中市场规制法的重要部门法之一。从法的领域归属看，反垄断法属于公法。从法的作用看，反垄断法是保障市场竞争公平、自由和秩序的重要部门法，被称为“经济宪法”。</a:t>
            </a:r>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01020304垄断的概念和特征垄断是指经营者或者利益代表者，滥用已经具备的市场支配地位，或者通过协议、合并或者其他方式谋求或者谋求并滥用市场支配地位，借以排除或限制竞争，牟取超额利益，依法应予规制的行为。垄断行为的特征可以概括为以下几个方面：
垄断的客观方面是垄断行为而非垄断结构。
垄断的主体是经营者或者其利益代表者。
垄断的主观方面是牟取超额利益。
垄断的后果是排除或限制竞争。
垄断具有违法性。反垄断法律制度概述反垄断法的概念和地位反垄断法，顾名思义就是反对垄断和保护竞争的法律制度。它是市场经济国家基本的法律制度。该法是适应市场的需要产生的。反垄断法的任务就是防止市场上出现垄断，保护市场公平竞争，鼓励创新，提高经济运行效率，维护消费者利益和社会公共利益，促进社会主义市场经济健康发展。反垄断法承担着禁止卡特尔、控制企业合并、禁止企业滥用市场支配地位、禁止行政垄断等职能。反垄断法在我国是一项难产的法律。“13年磨一剑”的《中华人民共和国反垄断法》于2007年8月30日第十届全国※※※※※※常务委员会第二十九次会议通过，于2008年8月1日正式开始实施。2022年6月24日第十三届全国※※※※※※常务委员会第三十五次会议通过全国※※※※※※常务委员会关于修改《中华人民共和国反垄断法》决定第一次修正。反垄断法的适用范围中国反垄断法平等地适用于市场主体即经营者。对违反规定实施垄断行为的经营者、行政机关以及法律、法规授予的具有管理公共事务职能的组织滥用行政权力排除、限制竞争属于《反垄断法》的调整范围。在法律空间效力上，我国《反垄断法》既适用于在中国境内发生的垄断行为，也适用于在中国境外发生的对中国境内市场竞争产生排除、限制影响的垄断行为，即具有域外效力。在法律的时间效力上，按照“法不溯及既往”的一般原则，《反垄断法》对它生效以前的行为不具有溯及力。特别说明的是《反垄断法》不直接规制垄断状态，而规制垄断行为。反垄断法的地位从法的体系来看，反垄断法是经济法体系中市场规制法的重要部门法之一。从法的领域归属看，反垄断法属于公法。从法的作用看，反垄断法是保障市场竞争公平、自由和秩序的重要部门法，被称为“经济宪法”。</a:t>
            </a:r>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垄断协议行为垄断协议行为的概念：垄断协议是指排除、限制竞争的协议、决定或者其他协同行为。垄断协议行为是指两个以上市场主体以合同、协议、企业团体的决议及企业间的协同行为等形式排斥、限制竞争的行为。
横向垄断协议行为：处于产业链同一环节的两个或两个以上经营者所为的垄断协议行为，如彩电销售商之间的固定价格、划分市场的行为。
纵向垄断协议行为：处于同一产业链上下环节（即有交易关系或供求关系）的两个或两个以上经营者所为的垄断协议行为，如电脑整机生产商和电脑整机销售商之间所为的垄断协议行为。垄断行为的表现形式滥用市场支配地位滥用市场支配地位的概念：具有市场支配地位的企业，利用这种支配地位危害竞争，对市场其他主体进行不公平交易，损害竞争对手和社会公共利益及其他私人利益的行为。
滥用市场支配地位的行为：以不公平的高价销售商品或者以不公平的低价购买商品；没有正当理由，以低于成本的价格销售商品；没有正当理由，拒绝与交易相对人进行交易；没有正当理由，限定交易相对人只能与其进行交易或者只能与其指定的经营者进行交易；没有正当理由搭售商品，或者在交易时附加其他不合理的交易条件；没有正当理由，对条件相同的交易相对人在交易价格等交易条件上实行差别待遇等。经营者集中行为经营者集中的概念：经营者通过合并、收购、委托经营、联营或其他形式，集合经营者经济力，提高市场地位的行为。包括经营者合并和经营者控制。
经营者合并：两个或两个以上经营者合并为一个经营者，从而导致经营者集中的行为。
经营者控制：经营者通过收购、委托经营、联营和其他方式控制其他经营者，从而导致经营者集中的行为。行政性垄断行政性垄断的概念：行政机关和法律、法规授权的具有管理公共事务的职能的组织，滥用行政权力，违反法律规定实施的排除、限制竞争的行为。
行政性垄断的表现：行政性强制交易；行政性限制市场准入；行政性强制经营者限制竞争。</a:t>
            </a:r>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0201违反《反垄断法》的监督检查反垄断法的监督检查机构：国务院反垄断执法机构负责反垄断统一执法工作。国务院规定的承担反垄断执法职责的机构（以下统称国务院反垄断执法机构）依照本法规定，负责反垄断执法工作。国务院反垄断执法机构根据工作需要，可以授权省、自治区、直辖市人民政府相应的机构，依照本法规定负责有关反垄断执法工作。反垄断执法机构依法对涉嫌垄断行为进行调查。对涉嫌垄断行为，任何单位和个人有权向反垄断执法机构举报。反垄断执法机构应当为举报人保密。举报采用书面形式并提供相关事实和证据的，反垄断执法机构应当进行必要的调查。违反《反垄断法》的监督检查及法律责任违反《反垄断法》的法律责任经营者实施垄断行为的法律责任：经营者实施垄断行为，给他人造成损失的，依法承担民事责任。经营者实施垄断行为，损害社会公共利益的，设区的市级以上人民※※※可以依法向人民※※提起民事公益※※。
滥用行政权力排除、限制竞争的法律责任：责令改正；行政处分；行政建议。
经营者妨碍执法的法律责任：对反垄断执法机构依法实施的审查和调查，拒绝提供有关材料、信息，或者提供虚假材料、信息，或者隐匿、销毁、转移证据，或者有其他拒绝、阻碍调查行为的，由反垄断执法机构责令改正，对单位处上一年度销售额1%以下的罚款，上一年度没有销售额或者销售额难以计算的，处500万元以下的罚款；对个人处50万元以下的罚款。
反垄断执法人员执法过程中违法行为的法律责任：反垄断执法机构工作人员※※※※、玩忽职守、徇私舞弊或者泄露执法过程中知悉的商业秘密、个人隐私和个人信息的，依法给予处分。构成犯罪的，依法追究刑事责任。</a:t>
            </a:r>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designPart202X产品质量法律制度03</a:t>
            </a:r>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01020304垄断的概念和特征垄断是指经营者或者利益代表者，滥用已经具备的市场支配地位，或者通过协议、合并或者其他方式谋求或者谋求并滥用市场支配地位，借以排除或限制竞争，牟取超额利益，依法应予规制的行为。垄断行为的特征可以概括为以下几个方面：
垄断的客观方面是垄断行为而非垄断结构。
垄断的主体是经营者或者其利益代表者。
垄断的主观方面是牟取超额利益。
垄断的后果是排除或限制竞争。
垄断具有违法性。反垄断法律制度概述反垄断法的概念和地位反垄断法，顾名思义就是反对垄断和保护竞争的法律制度。它是市场经济国家基本的法律制度。该法是适应市场的需要产生的。反垄断法的任务就是防止市场上出现垄断，保护市场公平竞争，鼓励创新，提高经济运行效率，维护消费者利益和社会公共利益，促进社会主义市场经济健康发展。反垄断法承担着禁止卡特尔、控制企业合并、禁止企业滥用市场支配地位、禁止行政垄断等职能。反垄断法在我国是一项难产的法律。“13年磨一剑”的《中华人民共和国反垄断法》于2007年8月30日第十届全国※※※※※※常务委员会第二十九次会议通过，于2008年8月1日正式开始实施。2022年6月24日第十三届全国※※※※※※常务委员会第三十五次会议通过全国※※※※※※常务委员会关于修改《中华人民共和国反垄断法》决定第一次修正。反垄断法的适用范围中国反垄断法平等地适用于市场主体即经营者。对违反规定实施垄断行为的经营者、行政机关以及法律、法规授予的具有管理公共事务职能的组织滥用行政权力排除、限制竞争属于《反垄断法》的调整范围。在法律空间效力上，我国《反垄断法》既适用于在中国境内发生的垄断行为，也适用于在中国境外发生的对中国境内市场竞争产生排除、限制影响的垄断行为，即具有域外效力。在法律的时间效力上，按照“法不溯及既往”的一般原则，《反垄断法》对它生效以前的行为不具有溯及力。特别说明的是《反垄断法》不直接规制垄断状态，而规制垄断行为。反垄断法的地位从法的体系来看，反垄断法是经济法体系中市场规制法的重要部门法之一。从法的领域归属看，反垄断法属于公法。从法的作用看，反垄断法是保障市场竞争公平、自由和秩序的重要部门法，被称为“经济宪法”。</a:t>
            </a:r>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产品与产品质量产品的含义：依《产品质量法》的规定，产品是指经过加工、制作，用于销售的物品。这里所指的产品必须同时具备以下三个条件：①必须是经过加工、制作的物品；②必须是用于销售的，凡不是用于销售目的的物品，不是《产品质量法》所调整的产品；③应是动产。
不属于产品的物品：建设工程、军工产品、违禁品、初级农产品。
产品质量：产品质量是指产品满足明示或隐含要求的能力和特性的总和。产品质量法概述产品质量法有广义和狭义之分。狭义的产品质量法是指1993年2月22日通过，2000年7月8日、2009年8月27日、2018年12月29日进行了三次修正的《产品质量法》，共有6章74条。广义的产品质量法，是指调整在生产、流通和消费过程中因产品质量所产生的经济关系的法律规范的总称。除《产品质量法》以外，还包括规范产品质量的地方性法规，以及《中华人民共和国食品卫生法》、《中华人民共和国商标法》等法律、法规中所涉及的产品质量的相关条款。产品质量法产品质量监督管理体制：我国产品质量的监督管理制度，从法律规定来看，分为产品质量的国家监督和行业监督。
产品质量监督的形式：产品质量检验制度、强制监督管理制度、企业质量体系认证制度、产品质量认证制度、产品质量监督检查及公告制度、行政强制措施制度。产品质量监督制度</a:t>
            </a:r>
            <a:endParaRPr kumimoji="1"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对产品质量承担默示和明示担保义务：生产者的产品质量默示担保义务是指国家法律、法规对产品质量规定的必须满足的要求。它是依法产生的，并不取决于买卖双方的口头或书面合同的约定。如产品应具备的使用性能；生产者的产品应符合安全、卫生要求。生产者的产品质量明示担保义务是指生产者以文字或行为表示对产品质量承担保证和承诺义务。如产品质量应符合在产品或其包装上注明采用的产品标准，符合以产品说明、实物样品等方式表明的质量状况。
对产品真实标识的义务：根据不同产品的特点和使用要求，产品标识可以标注在产品上，也可以标注在产品包装上，其主要作用是表明产品的有关信息，帮助用户、消费者了解产品的质量状况，说明产品的正确使用、保养方法，指导消费。产品上的标识应符合下列要求：有产品质量检验合格证明；有中文标明的产品名称、生产厂厂名和厂址；按产品特点和使用要求标识；限期使用产品标识；安全使用标识；产品标识的例外规定。
特殊产品包装要求的规定：危险物品、储运中不能倒置和其他有特殊要求的产品属于特殊产品，包括易碎、易燃、易爆、有毒、有腐蚀性、有放射性等危险物品，以及储运中不能倒置及有其他特殊要求的产品。对特殊产品的包装必须符合相应的要求，依照国家有关规定做出警示标志或中文警示说明，标明储运注意事项。
生产者不得从事的行为：不得生产国家明令淘汰并停止销售的产品和失效变质的产品；不得伪造产地，不得伪造或冒用他人的厂名、厂址；不得伪造或冒用认证标志等质量标志；生成产品不得掺假、掺杂，不得以假充真、以次充好，不得以不合格的产品冒充合格产品。生产者的产品质量义务生产者、销售者的产品质量义务销售者的产品质量义务包括：
建立并执行进货检查验收制度，验明产品合格证明和其他标识。
采取措施，保持销售产品质量。
不得销售国家明令淘汰并停止销售的产品和失效、变质的产品。
销售的产品标识应符合《产品质量法》关于产品标识的各种规定。
不得伪造产地，不得伪造或冒用他人的厂名或厂址。
不得伪造或冒用认证标志等质量标志。
销售产品，不得掺杂、掺假，不得以假充真、以次充好，不得以不合格产品冒充合格产品。销售者的产品质量义务</a:t>
            </a:r>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产品质量侵权的赔偿责任：产品质量侵权的损害赔偿责任是指生产者、销售者因产品存在缺陷而造成他人人身、缺陷产品以外的其他财产损害时，应承担的赔偿责任。其构成条件是：①产品存在缺陷，即产品存在危及人身、他人财产安全的不合理的危险，产品不符合保障人体健康、人身、财产安全的国家标准、行业标准；②存在损害事实，即对消费者人身或他人人身、缺陷产品以外的财产已经存在损害；③产品缺陷与损害事实之间有因果关系。三个要件须同时具备，生产者方可承担产品侵权责任。
产品质量责任的排除：如果生产者能够证明有下列情形之一的，则不承担民事赔偿责任：生产者能够证明未将产品投入流通的；生产者能够证明产品投入流通时，引起损害的缺陷尚不存在的；生产者能够证明产品投入流通时的科学技术水平尚不能发现缺陷的存在的。
赔偿义务主体及赔偿范围：消费者因生产者、销售者的产品缺陷造成人身、财产损害时，生产者、销售者应承担连带责任。当销售者首先承担了赔偿责任后，如属于生产者的责任或供货者的责任，销售者有权向生产者、供货者追偿。因产品存在缺陷造成受害人财产损失的，应恢复原状或折价赔偿，受害人因此遭受其他重大损失的，侵害人应赔偿损失。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因产品质量发生民事纠纷的解决途径：因产品质量发生民事纠纷时，当事人可以通过协商或者调解解决。当事人不愿通过协商、调解解决或者协商、调解不成的，可以根据当事人各方的协议向仲裁机构申请仲裁；当事人各方没有达成仲裁协议或者仲裁协议无效的，可以直接向人民※※起诉。民事责任产品质量责任行政责任是指生产者、销售者因为实施产品质量法所禁止的行为而引起的行政上必须承担的法律后果，也就是要受到法律规定的有关行政主管部门的行政处罚。其方式有：责令停止生产、销售，没收违法生产、销售的产品，没收违法所得，罚款，吊销营业执照等。产品质量法规定的行政处罚由产品质量监督部门、工商行政管理部门行使。行政责任生产者、销售者违反《产品质量法》的规定，构成犯罪的，依法追究刑事责任。关于刑事责任，我国刑法专门规定了“生产、销售伪劣产品罪”。它主要包括以下情形：
生产、销售假药、劣药，已经危害或足以危害人体健康的。
生产、销售不符合卫生标准的食品，造成严重食物中毒事故的。
在食品、饮料、酒类中掺入有毒、有害物质，造成伤亡事故的。
生产、销售假农药、假化肥、假种子，造成严重后果的。
生产或销售不符合卫生标准的化妆品和不符合保障人身健康、财产安全标准的医疗器械、医用器械、医用卫生材料、电器、压力容器、易燃易爆产品等。
对产品质量检验机构、认证机构伪造检验结果或出具虚假证明构成犯罪的，追究刑事责任。对产品质量监督部门或工商行政管理部门的工作人员※※※※、玩忽职守、徇私舞弊构成。刑事责任</a:t>
            </a:r>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design202XAiPPT202X项目五 市场规制法律制度</a:t>
            </a:r>
            <a:endParaRPr kumimoji="1"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产品质量侵权的赔偿责任：产品质量侵权的损害赔偿责任是指生产者、销售者因产品存在缺陷而造成他人人身、缺陷产品以外的其他财产损害时，应承担的赔偿责任。其构成条件是：①产品存在缺陷，即产品存在危及人身、他人财产安全的不合理的危险，产品不符合保障人体健康、人身、财产安全的国家标准、行业标准；②存在损害事实，即对消费者人身或他人人身、缺陷产品以外的财产已经存在损害；③产品缺陷与损害事实之间有因果关系。三个要件须同时具备，生产者方可承担产品侵权责任。
产品质量责任的排除：如果生产者能够证明有下列情形之一的，则不承担民事赔偿责任：生产者能够证明未将产品投入流通的；生产者能够证明产品投入流通时，引起损害的缺陷尚不存在的；生产者能够证明产品投入流通时的科学技术水平尚不能发现缺陷的存在的。
赔偿义务主体及赔偿范围：消费者因生产者、销售者的产品缺陷造成人身、财产损害时，生产者、销售者应承担连带责任。当销售者首先承担了赔偿责任后，如属于生产者的责任或供货者的责任，销售者有权向生产者、供货者追偿。因产品存在缺陷造成受害人财产损失的，应恢复原状或折价赔偿，受害人因此遭受其他重大损失的，侵害人应赔偿损失。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因产品质量发生民事纠纷的解决途径：因产品质量发生民事纠纷时，当事人可以通过协商或者调解解决。当事人不愿通过协商、调解解决或者协商、调解不成的，可以根据当事人各方的协议向仲裁机构申请仲裁；当事人各方没有达成仲裁协议或者仲裁协议无效的，可以直接向人民※※起诉。民事责任产品质量责任行政责任是指生产者、销售者因为实施产品质量法所禁止的行为而引起的行政上必须承担的法律后果，也就是要受到法律规定的有关行政主管部门的行政处罚。其方式有：责令停止生产、销售，没收违法生产、销售的产品，没收违法所得，罚款，吊销营业执照等。产品质量法规定的行政处罚由产品质量监督部门、工商行政管理部门行使。行政责任生产者、销售者违反《产品质量法》的规定，构成犯罪的，依法追究刑事责任。关于刑事责任，我国刑法专门规定了“生产、销售伪劣产品罪”。它主要包括以下情形：
生产、销售假药、劣药，已经危害或足以危害人体健康的。
生产、销售不符合卫生标准的食品，造成严重食物中毒事故的。
在食品、饮料、酒类中掺入有毒、有害物质，造成伤亡事故的。
生产、销售假农药、假化肥、假种子，造成严重后果的。
生产或销售不符合卫生标准的化妆品和不符合保障人身健康、财产安全标准的医疗器械、医用器械、医用卫生材料、电器、压力容器、易燃易爆产品等。
对产品质量检验机构、认证机构伪造检验结果或出具虚假证明构成犯罪的，追究刑事责任。对产品质量监督部门或工商行政管理部门的工作人员※※※※、玩忽职守、徇私舞弊构成。刑事责任</a:t>
            </a:r>
            <a:endParaRPr kumimoji="1"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产品质量侵权的赔偿责任：产品质量侵权的损害赔偿责任是指生产者、销售者因产品存在缺陷而造成他人人身、缺陷产品以外的其他财产损害时，应承担的赔偿责任。其构成条件是：①产品存在缺陷，即产品存在危及人身、他人财产安全的不合理的危险，产品不符合保障人体健康、人身、财产安全的国家标准、行业标准；②存在损害事实，即对消费者人身或他人人身、缺陷产品以外的财产已经存在损害；③产品缺陷与损害事实之间有因果关系。三个要件须同时具备，生产者方可承担产品侵权责任。
产品质量责任的排除：如果生产者能够证明有下列情形之一的，则不承担民事赔偿责任：生产者能够证明未将产品投入流通的；生产者能够证明产品投入流通时，引起损害的缺陷尚不存在的；生产者能够证明产品投入流通时的科学技术水平尚不能发现缺陷的存在的。
赔偿义务主体及赔偿范围：消费者因生产者、销售者的产品缺陷造成人身、财产损害时，生产者、销售者应承担连带责任。当销售者首先承担了赔偿责任后，如属于生产者的责任或供货者的责任，销售者有权向生产者、供货者追偿。因产品存在缺陷造成受害人财产损失的，应恢复原状或折价赔偿，受害人因此遭受其他重大损失的，侵害人应赔偿损失。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因产品质量发生民事纠纷的解决途径：因产品质量发生民事纠纷时，当事人可以通过协商或者调解解决。当事人不愿通过协商、调解解决或者协商、调解不成的，可以根据当事人各方的协议向仲裁机构申请仲裁；当事人各方没有达成仲裁协议或者仲裁协议无效的，可以直接向人民※※起诉。民事责任产品质量责任行政责任是指生产者、销售者因为实施产品质量法所禁止的行为而引起的行政上必须承担的法律后果，也就是要受到法律规定的有关行政主管部门的行政处罚。其方式有：责令停止生产、销售，没收违法生产、销售的产品，没收违法所得，罚款，吊销营业执照等。产品质量法规定的行政处罚由产品质量监督部门、工商行政管理部门行使。行政责任生产者、销售者违反《产品质量法》的规定，构成犯罪的，依法追究刑事责任。关于刑事责任，我国刑法专门规定了“生产、销售伪劣产品罪”。它主要包括以下情形：
生产、销售假药、劣药，已经危害或足以危害人体健康的。
生产、销售不符合卫生标准的食品，造成严重食物中毒事故的。
在食品、饮料、酒类中掺入有毒、有害物质，造成伤亡事故的。
生产、销售假农药、假化肥、假种子，造成严重后果的。
生产或销售不符合卫生标准的化妆品和不符合保障人身健康、财产安全标准的医疗器械、医用器械、医用卫生材料、电器、压力容器、易燃易爆产品等。
对产品质量检验机构、认证机构伪造检验结果或出具虚假证明构成犯罪的，追究刑事责任。对产品质量监督部门或工商行政管理部门的工作人员※※※※、玩忽职守、徇私舞弊构成。刑事责任</a:t>
            </a:r>
            <a:endParaRPr kumimoji="1"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designPart202X产品质量法律制度03</a:t>
            </a:r>
            <a:endParaRPr kumimoji="1"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劳动合同概述劳动合同是指劳动者与用人单位之间确立劳动关系，明确双方权利和义务的协议。劳动合同法律制度劳动合同的主要内容劳动合同的主要内容包括：工作内容、工作地点、工作时间、劳动报酬、社会保险、劳动保护、劳动纪律、劳动合同的解除和终止等。劳动合同的解除和终止劳动合同可以由双方协商解除，也可以由一方提出解除。劳动合同的法律责任违反劳动合同约定的，应当承担相应的法律责任。</a:t>
            </a:r>
            <a:endParaRPr kumimoji="1"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产品与产品质量产品的含义：依《产品质量法》的规定，产品是指经过加工、制作，用于销售的物品。这里所指的产品必须同时具备以下三个条件：①必须是经过加工、制作的物品；②必须是用于销售的，凡不是用于销售目的的物品，不是《产品质量法》所调整的产品；③应是动产。
不属于产品的物品：建设工程、军工产品、违禁品、初级农产品。
产品质量：产品质量是指产品满足明示或隐含要求的能力和特性的总和。产品质量法概述产品质量法有广义和狭义之分。狭义的产品质量法是指1993年2月22日通过，2000年7月8日、2009年8月27日、2018年12月29日进行了三次修正的《产品质量法》，共有6章74条。广义的产品质量法，是指调整在生产、流通和消费过程中因产品质量所产生的经济关系的法律规范的总称。除《产品质量法》以外，还包括规范产品质量的地方性法规，以及《中华人民共和国食品卫生法》、《中华人民共和国商标法》等法律、法规中所涉及的产品质量的相关条款。产品质量法产品质量监督管理体制：我国产品质量的监督管理制度，从法律规定来看，分为产品质量的国家监督和行业监督。
产品质量监督的形式：产品质量检验制度、强制监督管理制度、企业质量体系认证制度、产品质量认证制度、产品质量监督检查及公告制度、行政强制措施制度。产品质量监督制度</a:t>
            </a:r>
            <a:endParaRPr kumimoji="1"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对产品质量承担默示和明示担保义务：生产者的产品质量默示担保义务是指国家法律、法规对产品质量规定的必须满足的要求。它是依法产生的，并不取决于买卖双方的口头或书面合同的约定。如产品应具备的使用性能；生产者的产品应符合安全、卫生要求。生产者的产品质量明示担保义务是指生产者以文字或行为表示对产品质量承担保证和承诺义务。如产品质量应符合在产品或其包装上注明采用的产品标准，符合以产品说明、实物样品等方式表明的质量状况。
对产品真实标识的义务：根据不同产品的特点和使用要求，产品标识可以标注在产品上，也可以标注在产品包装上，其主要作用是表明产品的有关信息，帮助用户、消费者了解产品的质量状况，说明产品的正确使用、保养方法，指导消费。产品上的标识应符合下列要求：有产品质量检验合格证明；有中文标明的产品名称、生产厂厂名和厂址；按产品特点和使用要求标识；限期使用产品标识；安全使用标识；产品标识的例外规定。
特殊产品包装要求的规定：危险物品、储运中不能倒置和其他有特殊要求的产品属于特殊产品，包括易碎、易燃、易爆、有毒、有腐蚀性、有放射性等危险物品，以及储运中不能倒置及有其他特殊要求的产品。对特殊产品的包装必须符合相应的要求，依照国家有关规定做出警示标志或中文警示说明，标明储运注意事项。
生产者不得从事的行为：不得生产国家明令淘汰并停止销售的产品和失效变质的产品；不得伪造产地，不得伪造或冒用他人的厂名、厂址；不得伪造或冒用认证标志等质量标志；生成产品不得掺假、掺杂，不得以假充真、以次充好，不得以不合格的产品冒充合格产品。生产者的产品质量义务生产者、销售者的产品质量义务销售者的产品质量义务包括：
建立并执行进货检查验收制度，验明产品合格证明和其他标识。
采取措施，保持销售产品质量。
不得销售国家明令淘汰并停止销售的产品和失效、变质的产品。
销售的产品标识应符合《产品质量法》关于产品标识的各种规定。
不得伪造产地，不得伪造或冒用他人的厂名或厂址。
不得伪造或冒用认证标志等质量标志。
销售产品，不得掺杂、掺假，不得以假充真、以次充好，不得以不合格产品冒充合格产品。销售者的产品质量义务</a:t>
            </a:r>
            <a:endParaRPr kumimoji="1"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产品质量侵权的赔偿责任：产品质量侵权的损害赔偿责任是指生产者、销售者因产品存在缺陷而造成他人人身、缺陷产品以外的其他财产损害时，应承担的赔偿责任。其构成条件是：①产品存在缺陷，即产品存在危及人身、他人财产安全的不合理的危险，产品不符合保障人体健康、人身、财产安全的国家标准、行业标准；②存在损害事实，即对消费者人身或他人人身、缺陷产品以外的财产已经存在损害；③产品缺陷与损害事实之间有因果关系。三个要件须同时具备，生产者方可承担产品侵权责任。
产品质量责任的排除：如果生产者能够证明有下列情形之一的，则不承担民事赔偿责任：生产者能够证明未将产品投入流通的；生产者能够证明产品投入流通时，引起损害的缺陷尚不存在的；生产者能够证明产品投入流通时的科学技术水平尚不能发现缺陷的存在的。
赔偿义务主体及赔偿范围：消费者因生产者、销售者的产品缺陷造成人身、财产损害时，生产者、销售者应承担连带责任。当销售者首先承担了赔偿责任后，如属于生产者的责任或供货者的责任，销售者有权向生产者、供货者追偿。因产品存在缺陷造成受害人财产损失的，应恢复原状或折价赔偿，受害人因此遭受其他重大损失的，侵害人应赔偿损失。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因产品质量发生民事纠纷的解决途径：因产品质量发生民事纠纷时，当事人可以通过协商或者调解解决。当事人不愿通过协商、调解解决或者协商、调解不成的，可以根据当事人各方的协议向仲裁机构申请仲裁；当事人各方没有达成仲裁协议或者仲裁协议无效的，可以直接向人民※※起诉。民事责任产品质量责任行政责任是指生产者、销售者因为实施产品质量法所禁止的行为而引起的行政上必须承担的法律后果，也就是要受到法律规定的有关行政主管部门的行政处罚。其方式有：责令停止生产、销售，没收违法生产、销售的产品，没收违法所得，罚款，吊销营业执照等。产品质量法规定的行政处罚由产品质量监督部门、工商行政管理部门行使。行政责任生产者、销售者违反《产品质量法》的规定，构成犯罪的，依法追究刑事责任。关于刑事责任，我国刑法专门规定了“生产、销售伪劣产品罪”。它主要包括以下情形：
生产、销售假药、劣药，已经危害或足以危害人体健康的。
生产、销售不符合卫生标准的食品，造成严重食物中毒事故的。
在食品、饮料、酒类中掺入有毒、有害物质，造成伤亡事故的。
生产、销售假农药、假化肥、假种子，造成严重后果的。
生产或销售不符合卫生标准的化妆品和不符合保障人身健康、财产安全标准的医疗器械、医用器械、医用卫生材料、电器、压力容器、易燃易爆产品等。
对产品质量检验机构、认证机构伪造检验结果或出具虚假证明构成犯罪的，追究刑事责任。对产品质量监督部门或工商行政管理部门的工作人员※※※※、玩忽职守、徇私舞弊构成。刑事责任</a:t>
            </a:r>
            <a:endParaRPr kumimoji="1"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产品质量侵权的赔偿责任：产品质量侵权的损害赔偿责任是指生产者、销售者因产品存在缺陷而造成他人人身、缺陷产品以外的其他财产损害时，应承担的赔偿责任。其构成条件是：①产品存在缺陷，即产品存在危及人身、他人财产安全的不合理的危险，产品不符合保障人体健康、人身、财产安全的国家标准、行业标准；②存在损害事实，即对消费者人身或他人人身、缺陷产品以外的财产已经存在损害；③产品缺陷与损害事实之间有因果关系。三个要件须同时具备，生产者方可承担产品侵权责任。
产品质量责任的排除：如果生产者能够证明有下列情形之一的，则不承担民事赔偿责任：生产者能够证明未将产品投入流通的；生产者能够证明产品投入流通时，引起损害的缺陷尚不存在的；生产者能够证明产品投入流通时的科学技术水平尚不能发现缺陷的存在的。
赔偿义务主体及赔偿范围：消费者因生产者、销售者的产品缺陷造成人身、财产损害时，生产者、销售者应承担连带责任。当销售者首先承担了赔偿责任后，如属于生产者的责任或供货者的责任，销售者有权向生产者、供货者追偿。因产品存在缺陷造成受害人财产损失的，应恢复原状或折价赔偿，受害人因此遭受其他重大损失的，侵害人应赔偿损失。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因产品质量发生民事纠纷的解决途径：因产品质量发生民事纠纷时，当事人可以通过协商或者调解解决。当事人不愿通过协商、调解解决或者协商、调解不成的，可以根据当事人各方的协议向仲裁机构申请仲裁；当事人各方没有达成仲裁协议或者仲裁协议无效的，可以直接向人民※※起诉。民事责任产品质量责任行政责任是指生产者、销售者因为实施产品质量法所禁止的行为而引起的行政上必须承担的法律后果，也就是要受到法律规定的有关行政主管部门的行政处罚。其方式有：责令停止生产、销售，没收违法生产、销售的产品，没收违法所得，罚款，吊销营业执照等。产品质量法规定的行政处罚由产品质量监督部门、工商行政管理部门行使。行政责任生产者、销售者违反《产品质量法》的规定，构成犯罪的，依法追究刑事责任。关于刑事责任，我国刑法专门规定了“生产、销售伪劣产品罪”。它主要包括以下情形：
生产、销售假药、劣药，已经危害或足以危害人体健康的。
生产、销售不符合卫生标准的食品，造成严重食物中毒事故的。
在食品、饮料、酒类中掺入有毒、有害物质，造成伤亡事故的。
生产、销售假农药、假化肥、假种子，造成严重后果的。
生产或销售不符合卫生标准的化妆品和不符合保障人身健康、财产安全标准的医疗器械、医用器械、医用卫生材料、电器、压力容器、易燃易爆产品等。
对产品质量检验机构、认证机构伪造检验结果或出具虚假证明构成犯罪的，追究刑事责任。对产品质量监督部门或工商行政管理部门的工作人员※※※※、玩忽职守、徇私舞弊构成。刑事责任</a:t>
            </a:r>
            <a:endParaRPr kumimoji="1"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产品质量侵权的赔偿责任：产品质量侵权的损害赔偿责任是指生产者、销售者因产品存在缺陷而造成他人人身、缺陷产品以外的其他财产损害时，应承担的赔偿责任。其构成条件是：①产品存在缺陷，即产品存在危及人身、他人财产安全的不合理的危险，产品不符合保障人体健康、人身、财产安全的国家标准、行业标准；②存在损害事实，即对消费者人身或他人人身、缺陷产品以外的财产已经存在损害；③产品缺陷与损害事实之间有因果关系。三个要件须同时具备，生产者方可承担产品侵权责任。
产品质量责任的排除：如果生产者能够证明有下列情形之一的，则不承担民事赔偿责任：生产者能够证明未将产品投入流通的；生产者能够证明产品投入流通时，引起损害的缺陷尚不存在的；生产者能够证明产品投入流通时的科学技术水平尚不能发现缺陷的存在的。
赔偿义务主体及赔偿范围：消费者因生产者、销售者的产品缺陷造成人身、财产损害时，生产者、销售者应承担连带责任。当销售者首先承担了赔偿责任后，如属于生产者的责任或供货者的责任，销售者有权向生产者、供货者追偿。因产品存在缺陷造成受害人财产损失的，应恢复原状或折价赔偿，受害人因此遭受其他重大损失的，侵害人应赔偿损失。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因产品质量发生民事纠纷的解决途径：因产品质量发生民事纠纷时，当事人可以通过协商或者调解解决。当事人不愿通过协商、调解解决或者协商、调解不成的，可以根据当事人各方的协议向仲裁机构申请仲裁；当事人各方没有达成仲裁协议或者仲裁协议无效的，可以直接向人民※※起诉。民事责任产品质量责任行政责任是指生产者、销售者因为实施产品质量法所禁止的行为而引起的行政上必须承担的法律后果，也就是要受到法律规定的有关行政主管部门的行政处罚。其方式有：责令停止生产、销售，没收违法生产、销售的产品，没收违法所得，罚款，吊销营业执照等。产品质量法规定的行政处罚由产品质量监督部门、工商行政管理部门行使。行政责任生产者、销售者违反《产品质量法》的规定，构成犯罪的，依法追究刑事责任。关于刑事责任，我国刑法专门规定了“生产、销售伪劣产品罪”。它主要包括以下情形：
生产、销售假药、劣药，已经危害或足以危害人体健康的。
生产、销售不符合卫生标准的食品，造成严重食物中毒事故的。
在食品、饮料、酒类中掺入有毒、有害物质，造成伤亡事故的。
生产、销售假农药、假化肥、假种子，造成严重后果的。
生产或销售不符合卫生标准的化妆品和不符合保障人身健康、财产安全标准的医疗器械、医用器械、医用卫生材料、电器、压力容器、易燃易爆产品等。
对产品质量检验机构、认证机构伪造检验结果或出具虚假证明构成犯罪的，追究刑事责任。对产品质量监督部门或工商行政管理部门的工作人员※※※※、玩忽职守、徇私舞弊构成。刑事责任</a:t>
            </a:r>
            <a:endParaRPr kumimoji="1"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010203CONTENTS目录反不正当竞争法律制度反垄断法律制度产品质量法律制度</a:t>
            </a:r>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designPart202X反不正当竞争法律制度01</a:t>
            </a:r>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01020304垄断的概念和特征垄断是指经营者或者利益代表者，滥用已经具备的市场支配地位，或者通过协议、合并或者其他方式谋求或者谋求并滥用市场支配地位，借以排除或限制竞争，牟取超额利益，依法应予规制的行为。垄断行为的特征可以概括为以下几个方面：
垄断的客观方面是垄断行为而非垄断结构。
垄断的主体是经营者或者其利益代表者。
垄断的主观方面是牟取超额利益。
垄断的后果是排除或限制竞争。
垄断具有违法性。反垄断法律制度概述反垄断法的概念和地位反垄断法，顾名思义就是反对垄断和保护竞争的法律制度。它是市场经济国家基本的法律制度。该法是适应市场的需要产生的。反垄断法的任务就是防止市场上出现垄断，保护市场公平竞争，鼓励创新，提高经济运行效率，维护消费者利益和社会公共利益，促进社会主义市场经济健康发展。反垄断法承担着禁止卡特尔、控制企业合并、禁止企业滥用市场支配地位、禁止行政垄断等职能。反垄断法在我国是一项难产的法律。“13年磨一剑”的《中华人民共和国反垄断法》于2007年8月30日第十届全国※※※※※※常务委员会第二十九次会议通过，于2008年8月1日正式开始实施。2022年6月24日第十三届全国※※※※※※常务委员会第三十五次会议通过全国※※※※※※常务委员会关于修改《中华人民共和国反垄断法》决定第一次修正。反垄断法的适用范围中国反垄断法平等地适用于市场主体即经营者。对违反规定实施垄断行为的经营者、行政机关以及法律、法规授予的具有管理公共事务职能的组织滥用行政权力排除、限制竞争属于《反垄断法》的调整范围。在法律空间效力上，我国《反垄断法》既适用于在中国境内发生的垄断行为，也适用于在中国境外发生的对中国境内市场竞争产生排除、限制影响的垄断行为，即具有域外效力。在法律的时间效力上，按照“法不溯及既往”的一般原则，《反垄断法》对它生效以前的行为不具有溯及力。特别说明的是《反垄断法》不直接规制垄断状态，而规制垄断行为。反垄断法的地位从法的体系来看，反垄断法是经济法体系中市场规制法的重要部门法之一。从法的领域归属看，反垄断法属于公法。从法的作用看，反垄断法是保障市场竞争公平、自由和秩序的重要部门法，被称为“经济宪法”。</a:t>
            </a:r>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不正当竞争行为是指经营者在生产经营活动中，违反反不正当竞争法的规定，扰乱市场竞争秩序，损害其他经营者或者消费者的合法权益的行为。这类行为具有以下特征：
实施主体：参与市场竞争的经营者。
主观故意：实施者在主观上存在故意。
违法性：违反法律、法规和商业道德的行为。
社会危害性：侵犯竞争者和消费者的权利，损害市场机制，破坏市场秩序，危害信用和社会公德。
不正当竞争行为侵犯竞争者和消费者的权利，损害市场机制，破坏市场秩序，危害信用和社会公德，因此应当立法予以禁止。不正当竞争行为的概念和特征不正当竞争行为概述不正当竞争行为的类型多样，包括但不限于：
欺骗性标示行为：如虚假宣传、虚假标识等。
侵犯商业秘密行为：如窃取、泄露、使用他人商业秘密等。
诋毁商誉行为：如编造、传播虚假信息损害竞争对手的商业信誉、商品声誉。
商业贿赂行为：如采用财物或其他手段贿赂交易相对方的工作人员、受委托办理相关事务的单位或个人等。
不正当有奖销售行为：如抽奖式有奖销售的最高奖金额超过法定限制等。
低毁商誉行为：如编造、传播虚假信息损害竞争对手的商业信誉、商品声誉。
妨碍和破坏网络产品或者服务正常运行的行为：如未经同意插入链接、强制目标跳转等。不正当竞争行为的类型</a:t>
            </a:r>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反不正当竞争法是调整市场竞争过程中因规制不正当竞争行为而发生的社会关系的法律规范的总称。该法旨在促进社会主义市场经济健康发展，鼓励和保护正当竞争，制止不正当竞争行为，保护经营者和消费者的合法权益。反不正当竞争法的概念和特征</a:t>
            </a:r>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不正当竞争行为的表现形式包括但不限于：不正当竞争行为的表现形式混淆行为：如擅自使用他人有一定影响的商品名称、包装、装潢等相同或近似的标识。商业贿赂行为：如采用财物或其他手段贿赂交易相对方的工作人员、受委托办理相关事务的单位或个人等。虚假宣传行为：如对商品的性能、功能、质量、销售状况、用户评价、曾获荣誉等做虚假或引人误解的商业宣传。侵犯商业秘密的行为：如以不正当手段获取、披露、使用或允许他人使用他人商业秘密。不正当有奖销售行为：如抽奖式有奖销售的最高奖金额超过法定限制等。诋毁商誉行为：如编造、传播虚假信息损害竞争对手的商业信誉、商品声誉。妨碍和破坏网络产品或者服务正常运行的行为：如未经同意插入链接、强制目标跳转等。</a:t>
            </a:r>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notesSlide" Target="../notesSlides/notesSlide18.xml"/><Relationship Id="rId13" Type="http://schemas.openxmlformats.org/officeDocument/2006/relationships/slideLayout" Target="../slideLayouts/slideLayout1.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6" Type="http://schemas.openxmlformats.org/officeDocument/2006/relationships/notesSlide" Target="../notesSlides/notesSlide23.xml"/><Relationship Id="rId25" Type="http://schemas.openxmlformats.org/officeDocument/2006/relationships/slideLayout" Target="../slideLayouts/slideLayout15.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notesSlide" Target="../notesSlides/notesSlide25.xml"/><Relationship Id="rId13" Type="http://schemas.openxmlformats.org/officeDocument/2006/relationships/slideLayout" Target="../slideLayouts/slideLayout19.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3.xml"/><Relationship Id="rId13" Type="http://schemas.openxmlformats.org/officeDocument/2006/relationships/slideLayout" Target="../slideLayouts/slideLayout1.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4.png"/><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4" Type="http://schemas.openxmlformats.org/officeDocument/2006/relationships/notesSlide" Target="../notesSlides/notesSlide9.xml"/><Relationship Id="rId33" Type="http://schemas.openxmlformats.org/officeDocument/2006/relationships/slideLayout" Target="../slideLayouts/slideLayout1.xml"/><Relationship Id="rId32" Type="http://schemas.openxmlformats.org/officeDocument/2006/relationships/tags" Target="../tags/tag56.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233597" y="1360923"/>
            <a:ext cx="1469348" cy="1469348"/>
          </a:xfrm>
          <a:prstGeom prst="ellipse">
            <a:avLst/>
          </a:prstGeom>
          <a:gradFill>
            <a:gsLst>
              <a:gs pos="9000">
                <a:schemeClr val="accent1"/>
              </a:gs>
              <a:gs pos="100000">
                <a:schemeClr val="accent1">
                  <a:lumMod val="60000"/>
                  <a:lumOff val="40000"/>
                </a:schemeClr>
              </a:gs>
            </a:gsLst>
            <a:lin ang="2700000" scaled="0"/>
          </a:gradFill>
          <a:ln w="12700" cap="sq">
            <a:noFill/>
            <a:miter/>
          </a:ln>
          <a:effectLst>
            <a:outerShdw blurRad="50800" dist="38100" dir="2700000" algn="tl" rotWithShape="0">
              <a:schemeClr val="accent1">
                <a:alpha val="40000"/>
              </a:schemeClr>
            </a:outerShdw>
          </a:effectLst>
        </p:spPr>
        <p:txBody>
          <a:bodyPr vert="horz" wrap="square" lIns="91440" tIns="45720" rIns="91440" bIns="45720" rtlCol="0" anchor="ctr"/>
          <a:lstStyle/>
          <a:p>
            <a:pPr algn="ctr">
              <a:lnSpc>
                <a:spcPct val="130000"/>
              </a:lnSpc>
            </a:pPr>
            <a:endParaRPr kumimoji="1" lang="zh-CN" altLang="en-US"/>
          </a:p>
        </p:txBody>
      </p:sp>
      <p:sp>
        <p:nvSpPr>
          <p:cNvPr id="4" name="标题 1"/>
          <p:cNvSpPr txBox="1"/>
          <p:nvPr/>
        </p:nvSpPr>
        <p:spPr>
          <a:xfrm>
            <a:off x="2090151" y="1872034"/>
            <a:ext cx="8868253" cy="223563"/>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817370" y="2454910"/>
            <a:ext cx="8708390" cy="4211955"/>
          </a:xfrm>
          <a:prstGeom prst="rect">
            <a:avLst/>
          </a:prstGeom>
          <a:solidFill>
            <a:schemeClr val="accent1">
              <a:lumMod val="20000"/>
              <a:lumOff val="80000"/>
            </a:schemeClr>
          </a:solidFill>
          <a:ln w="12700" cap="sq">
            <a:noFill/>
            <a:miter/>
          </a:ln>
          <a:effectLst>
            <a:outerShdw blurRad="2540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090420" y="1361440"/>
            <a:ext cx="8686800" cy="4999990"/>
          </a:xfrm>
          <a:prstGeom prst="rect">
            <a:avLst/>
          </a:prstGeom>
          <a:solidFill>
            <a:schemeClr val="bg1"/>
          </a:solidFill>
          <a:ln w="12700" cap="sq">
            <a:noFill/>
            <a:miter/>
          </a:ln>
          <a:effectLst>
            <a:outerShdw blurRad="508000" sx="101000" sy="101000" algn="ctr" rotWithShape="0">
              <a:schemeClr val="tx1">
                <a:lumMod val="85000"/>
                <a:lumOff val="1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1"/>
            </p:custDataLst>
          </p:nvPr>
        </p:nvSpPr>
        <p:spPr>
          <a:xfrm>
            <a:off x="2875280" y="2190750"/>
            <a:ext cx="3044825" cy="3497580"/>
          </a:xfrm>
          <a:prstGeom prst="rect">
            <a:avLst/>
          </a:prstGeom>
          <a:noFill/>
          <a:ln>
            <a:noFill/>
          </a:ln>
        </p:spPr>
        <p:txBody>
          <a:bodyPr vert="horz" wrap="square" lIns="0" tIns="0" rIns="0" bIns="0" rtlCol="0" anchor="t"/>
          <a:lstStyle/>
          <a:p>
            <a:pPr algn="l">
              <a:lnSpc>
                <a:spcPct val="150000"/>
              </a:lnSpc>
            </a:pPr>
            <a:r>
              <a:rPr kumimoji="1" lang="en-US" altLang="zh-CN" sz="1200" b="1">
                <a:ln w="12700">
                  <a:noFill/>
                </a:ln>
                <a:solidFill>
                  <a:srgbClr val="262626">
                    <a:alpha val="100000"/>
                  </a:srgbClr>
                </a:solidFill>
                <a:latin typeface="标准粗黑" panose="02000503000000000000" charset="-122"/>
                <a:ea typeface="标准粗黑" panose="02000503000000000000" charset="-122"/>
                <a:cs typeface="Source Han Sans CN Normal" panose="020B0400000000000000" charset="-122"/>
              </a:rPr>
              <a:t>监督检查的职能部门</a:t>
            </a:r>
            <a:r>
              <a:rPr kumimoji="1" lang="en-US" altLang="zh-CN" sz="1200" b="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我国县级以上人民政府履行工商行政管理职责的部门及法律、法规规定的其他部门。
</a:t>
            </a:r>
            <a:r>
              <a:rPr kumimoji="1" lang="en-US" altLang="zh-CN" sz="1200">
                <a:ln w="12700">
                  <a:noFill/>
                </a:ln>
                <a:solidFill>
                  <a:srgbClr val="262626">
                    <a:alpha val="100000"/>
                  </a:srgbClr>
                </a:solidFill>
                <a:latin typeface="标准粗黑" panose="02000503000000000000" charset="-122"/>
                <a:ea typeface="标准粗黑" panose="02000503000000000000" charset="-122"/>
                <a:cs typeface="Source Han Sans CN Normal" panose="020B0400000000000000" charset="-122"/>
              </a:rPr>
              <a:t>监督检查部门的职权：</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进入涉嫌不正当竞争行为的经营场所进行检查；询问被调查的经营者、利害关系人及其他有关单位、个人，要求其说明有关情况或提供与被调查行为有关的其他资料；查询、复制与涉嫌不正当竞争行为有关的协议、账簿、单据、文件、记录、业务函电和其他资料；查封、扣押与涉嫌不正当竞争行为有关的财物；查询涉嫌不正当竞争行为的经营者的银行账户。</a:t>
            </a:r>
            <a:endParaRPr kumimoji="1" lang="zh-CN" altLang="en-US" sz="1200"/>
          </a:p>
        </p:txBody>
      </p:sp>
      <p:sp>
        <p:nvSpPr>
          <p:cNvPr id="8" name="标题 1"/>
          <p:cNvSpPr txBox="1"/>
          <p:nvPr/>
        </p:nvSpPr>
        <p:spPr>
          <a:xfrm rot="16200000">
            <a:off x="9847558" y="4378447"/>
            <a:ext cx="1110846" cy="1110846"/>
          </a:xfrm>
          <a:custGeom>
            <a:avLst/>
            <a:gdLst>
              <a:gd name="connsiteX0" fmla="*/ 854870 w 854870"/>
              <a:gd name="connsiteY0" fmla="*/ 854870 h 854870"/>
              <a:gd name="connsiteX1" fmla="*/ 0 w 854870"/>
              <a:gd name="connsiteY1" fmla="*/ 854870 h 854870"/>
              <a:gd name="connsiteX2" fmla="*/ 0 w 854870"/>
              <a:gd name="connsiteY2" fmla="*/ 0 h 854870"/>
              <a:gd name="connsiteX3" fmla="*/ 427192 w 854870"/>
              <a:gd name="connsiteY3" fmla="*/ 413008 h 854870"/>
              <a:gd name="connsiteX4" fmla="*/ 427435 w 854870"/>
              <a:gd name="connsiteY4" fmla="*/ 412756 h 854870"/>
              <a:gd name="connsiteX5" fmla="*/ 434651 w 854870"/>
              <a:gd name="connsiteY5" fmla="*/ 420219 h 854870"/>
              <a:gd name="connsiteX6" fmla="*/ 442114 w 854870"/>
              <a:gd name="connsiteY6" fmla="*/ 427435 h 854870"/>
              <a:gd name="connsiteX7" fmla="*/ 441862 w 854870"/>
              <a:gd name="connsiteY7" fmla="*/ 427679 h 854870"/>
            </a:gdLst>
            <a:ahLst/>
            <a:cxnLst/>
            <a:rect l="l" t="t" r="r" b="b"/>
            <a:pathLst>
              <a:path w="854870" h="854870">
                <a:moveTo>
                  <a:pt x="854870" y="854870"/>
                </a:moveTo>
                <a:lnTo>
                  <a:pt x="0" y="854870"/>
                </a:lnTo>
                <a:lnTo>
                  <a:pt x="0" y="0"/>
                </a:lnTo>
                <a:lnTo>
                  <a:pt x="427192" y="413008"/>
                </a:lnTo>
                <a:lnTo>
                  <a:pt x="427435" y="412756"/>
                </a:lnTo>
                <a:lnTo>
                  <a:pt x="434651" y="420219"/>
                </a:lnTo>
                <a:lnTo>
                  <a:pt x="442114" y="427435"/>
                </a:lnTo>
                <a:lnTo>
                  <a:pt x="441862" y="427679"/>
                </a:lnTo>
                <a:close/>
              </a:path>
            </a:pathLst>
          </a:custGeom>
          <a:gradFill>
            <a:gsLst>
              <a:gs pos="0">
                <a:schemeClr val="accent1"/>
              </a:gs>
              <a:gs pos="100000">
                <a:schemeClr val="accent1">
                  <a:lumMod val="50000"/>
                </a:schemeClr>
              </a:gs>
            </a:gsLst>
            <a:lin ang="81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custDataLst>
              <p:tags r:id="rId2"/>
            </p:custDataLst>
          </p:nvPr>
        </p:nvSpPr>
        <p:spPr>
          <a:xfrm>
            <a:off x="6712585" y="2190750"/>
            <a:ext cx="3470275" cy="2289175"/>
          </a:xfrm>
          <a:prstGeom prst="rect">
            <a:avLst/>
          </a:prstGeom>
          <a:noFill/>
          <a:ln>
            <a:noFill/>
          </a:ln>
        </p:spPr>
        <p:txBody>
          <a:bodyPr vert="horz" wrap="square" lIns="0" tIns="0" rIns="0" bIns="0" rtlCol="0" anchor="t"/>
          <a:lstStyle/>
          <a:p>
            <a:pPr algn="l">
              <a:lnSpc>
                <a:spcPct val="150000"/>
              </a:lnSpc>
            </a:pPr>
            <a:r>
              <a:rPr kumimoji="1" lang="en-US" altLang="zh-CN" sz="1200" b="1">
                <a:ln w="12700">
                  <a:noFill/>
                </a:ln>
                <a:solidFill>
                  <a:srgbClr val="262626">
                    <a:alpha val="100000"/>
                  </a:srgbClr>
                </a:solidFill>
                <a:latin typeface="标准粗黑" panose="02000503000000000000" charset="-122"/>
                <a:ea typeface="标准粗黑" panose="02000503000000000000" charset="-122"/>
                <a:cs typeface="Source Han Sans CN Normal" panose="020B0400000000000000" charset="-122"/>
              </a:rPr>
              <a:t>法律责任的形式：</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民事责任</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行政责任</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、构成</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犯罪的，依法追究刑事责任。
</a:t>
            </a:r>
            <a:r>
              <a:rPr kumimoji="1" lang="en-US" altLang="zh-CN" sz="1200">
                <a:ln w="12700">
                  <a:noFill/>
                </a:ln>
                <a:solidFill>
                  <a:srgbClr val="262626">
                    <a:alpha val="100000"/>
                  </a:srgbClr>
                </a:solidFill>
                <a:latin typeface="标准粗黑" panose="02000503000000000000" charset="-122"/>
                <a:ea typeface="标准粗黑" panose="02000503000000000000" charset="-122"/>
                <a:cs typeface="Source Han Sans CN Normal" panose="020B0400000000000000" charset="-122"/>
              </a:rPr>
              <a:t>赔偿数额的确定：</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不正当竞争行为受到损害的经营者的赔偿数额，按照其因被侵权所受到的实际损失确定；实际损失难以计算的，按照侵权人因侵权所获得的利益确定。经营者恶意实施侵犯商业秘密行为，情节严重的，可以在按照上述方法确定数额的一倍以上五倍以下确定赔偿数额。赔偿数额还应当包括经营者为制止侵权行为所支付的合理开支。
</a:t>
            </a:r>
            <a:r>
              <a:rPr kumimoji="1" lang="en-US" altLang="zh-CN" sz="1200">
                <a:ln w="12700">
                  <a:noFill/>
                </a:ln>
                <a:solidFill>
                  <a:srgbClr val="262626">
                    <a:alpha val="100000"/>
                  </a:srgbClr>
                </a:solidFill>
                <a:latin typeface="标准粗黑" panose="02000503000000000000" charset="-122"/>
                <a:ea typeface="标准粗黑" panose="02000503000000000000" charset="-122"/>
                <a:cs typeface="Source Han Sans CN Normal" panose="020B0400000000000000" charset="-122"/>
              </a:rPr>
              <a:t>不正当竞争行为的法律责任：</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根据不正当竞争行为的类型，经营者可能面临停止违法行为、没收违法所得、罚款、吊销营业执照等法律责任。</a:t>
            </a:r>
            <a:endParaRPr kumimoji="1" lang="zh-CN" altLang="en-US" sz="1200"/>
          </a:p>
        </p:txBody>
      </p:sp>
      <p:sp>
        <p:nvSpPr>
          <p:cNvPr id="10" name="标题 1"/>
          <p:cNvSpPr txBox="1"/>
          <p:nvPr>
            <p:custDataLst>
              <p:tags r:id="rId3"/>
            </p:custDataLst>
          </p:nvPr>
        </p:nvSpPr>
        <p:spPr>
          <a:xfrm>
            <a:off x="4809779" y="1588576"/>
            <a:ext cx="1052082" cy="1442185"/>
          </a:xfrm>
          <a:prstGeom prst="rect">
            <a:avLst/>
          </a:prstGeom>
          <a:noFill/>
          <a:ln>
            <a:noFill/>
          </a:ln>
        </p:spPr>
        <p:txBody>
          <a:bodyPr vert="horz" wrap="square" lIns="0" tIns="0" rIns="0" bIns="0" rtlCol="0" anchor="b"/>
          <a:lstStyle/>
          <a:p>
            <a:pPr algn="r">
              <a:lnSpc>
                <a:spcPct val="130000"/>
              </a:lnSpc>
            </a:pPr>
            <a:r>
              <a:rPr kumimoji="1" lang="en-US" altLang="zh-CN" sz="4800">
                <a:ln w="12700">
                  <a:noFill/>
                </a:ln>
                <a:solidFill>
                  <a:srgbClr val="D9D9D9">
                    <a:alpha val="4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1" name="标题 1"/>
          <p:cNvSpPr txBox="1"/>
          <p:nvPr>
            <p:custDataLst>
              <p:tags r:id="rId4"/>
            </p:custDataLst>
          </p:nvPr>
        </p:nvSpPr>
        <p:spPr>
          <a:xfrm>
            <a:off x="2817495" y="1666875"/>
            <a:ext cx="3278505" cy="428625"/>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违反《反不正当竞争法》的监督检查</a:t>
            </a:r>
            <a:endParaRPr kumimoji="1" lang="zh-CN" altLang="en-US"/>
          </a:p>
        </p:txBody>
      </p:sp>
      <p:sp>
        <p:nvSpPr>
          <p:cNvPr id="13" name="标题 1"/>
          <p:cNvSpPr txBox="1"/>
          <p:nvPr>
            <p:custDataLst>
              <p:tags r:id="rId5"/>
            </p:custDataLst>
          </p:nvPr>
        </p:nvSpPr>
        <p:spPr>
          <a:xfrm>
            <a:off x="6713220" y="1794510"/>
            <a:ext cx="3528060" cy="300990"/>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违反《反不正当竞争法》的法律责任</a:t>
            </a:r>
            <a:endParaRPr kumimoji="1" lang="zh-CN" altLang="en-US"/>
          </a:p>
        </p:txBody>
      </p:sp>
      <p:sp>
        <p:nvSpPr>
          <p:cNvPr id="14"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违反《反不正当竞争法》的监督检查及法律责任</a:t>
            </a:r>
            <a:endParaRPr kumimoji="1" lang="zh-CN" altLang="en-US"/>
          </a:p>
        </p:txBody>
      </p:sp>
      <p:sp>
        <p:nvSpPr>
          <p:cNvPr id="15"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685327" y="136935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01</a:t>
            </a:r>
            <a:endParaRPr kumimoji="1" lang="zh-CN" altLang="en-US"/>
          </a:p>
        </p:txBody>
      </p:sp>
      <p:sp>
        <p:nvSpPr>
          <p:cNvPr id="4" name="标题 1"/>
          <p:cNvSpPr txBox="1"/>
          <p:nvPr/>
        </p:nvSpPr>
        <p:spPr>
          <a:xfrm>
            <a:off x="4515493" y="2111591"/>
            <a:ext cx="3148314" cy="3148314"/>
          </a:xfrm>
          <a:prstGeom prst="ellipse">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136829" y="2732927"/>
            <a:ext cx="1905642" cy="1905642"/>
          </a:xfrm>
          <a:prstGeom prst="ellipse">
            <a:avLst/>
          </a:prstGeom>
          <a:gradFill>
            <a:gsLst>
              <a:gs pos="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flipV="1">
            <a:off x="5006867"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flipV="1">
            <a:off x="5970543" y="2312183"/>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6933203"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flipV="1">
            <a:off x="7228860"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flipV="1">
            <a:off x="6946412"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flipV="1">
            <a:off x="5970543" y="4821672"/>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flipH="1" flipV="1">
            <a:off x="5009916"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flipV="1">
            <a:off x="4714259"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273215" y="1885582"/>
            <a:ext cx="287052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134319" y="1892140"/>
            <a:ext cx="2696901" cy="502727"/>
          </a:xfrm>
          <a:prstGeom prst="rect">
            <a:avLst/>
          </a:prstGeom>
          <a:noFill/>
          <a:ln>
            <a:noFill/>
          </a:ln>
        </p:spPr>
        <p:txBody>
          <a:bodyPr vert="horz" wrap="square" lIns="0" tIns="0" rIns="0" bIns="0" rtlCol="0" anchor="ctr"/>
          <a:lstStyle/>
          <a:p>
            <a:pPr algn="r">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反垄断法律制度概述</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6" name="标题 1"/>
          <p:cNvSpPr txBox="1"/>
          <p:nvPr/>
        </p:nvSpPr>
        <p:spPr>
          <a:xfrm>
            <a:off x="660400" y="2580062"/>
            <a:ext cx="3205544" cy="937549"/>
          </a:xfrm>
          <a:prstGeom prst="rect">
            <a:avLst/>
          </a:prstGeom>
          <a:noFill/>
          <a:ln>
            <a:noFill/>
          </a:ln>
        </p:spPr>
        <p:txBody>
          <a:bodyPr vert="horz" wrap="square" lIns="0" tIns="0" rIns="0" bIns="0" rtlCol="0" anchor="t"/>
          <a:lstStyle/>
          <a:p>
            <a:pPr algn="ctr">
              <a:lnSpc>
                <a:spcPct val="150000"/>
              </a:lnSpc>
            </a:pPr>
            <a:r>
              <a:rPr kumimoji="1" lang="zh-CN" altLang="en-US" sz="1600"/>
              <a:t>垄断的概念和特征</a:t>
            </a:r>
            <a:endParaRPr kumimoji="1" lang="zh-CN" altLang="en-US" sz="1600"/>
          </a:p>
          <a:p>
            <a:pPr algn="ctr">
              <a:lnSpc>
                <a:spcPct val="150000"/>
              </a:lnSpc>
            </a:pPr>
            <a:r>
              <a:rPr kumimoji="1" lang="zh-CN" altLang="en-US" sz="1600"/>
              <a:t>反垄断法的概念</a:t>
            </a:r>
            <a:endParaRPr kumimoji="1" lang="zh-CN" altLang="en-US" sz="1600"/>
          </a:p>
        </p:txBody>
      </p:sp>
      <p:sp>
        <p:nvSpPr>
          <p:cNvPr id="17" name="标题 1"/>
          <p:cNvSpPr txBox="1"/>
          <p:nvPr/>
        </p:nvSpPr>
        <p:spPr>
          <a:xfrm>
            <a:off x="8310623" y="1369350"/>
            <a:ext cx="1145893" cy="642782"/>
          </a:xfrm>
          <a:prstGeom prst="rect">
            <a:avLst/>
          </a:prstGeom>
          <a:noFill/>
          <a:ln>
            <a:noFill/>
          </a:ln>
        </p:spPr>
        <p:txBody>
          <a:bodyPr vert="horz" wrap="square" lIns="0" tIns="0" rIns="0" bIns="0" rtlCol="0" anchor="ctr"/>
          <a:lstStyle/>
          <a:p>
            <a:pPr algn="l">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02</a:t>
            </a:r>
            <a:endParaRPr kumimoji="1" lang="zh-CN" altLang="en-US"/>
          </a:p>
        </p:txBody>
      </p:sp>
      <p:sp>
        <p:nvSpPr>
          <p:cNvPr id="18" name="标题 1"/>
          <p:cNvSpPr txBox="1"/>
          <p:nvPr/>
        </p:nvSpPr>
        <p:spPr>
          <a:xfrm>
            <a:off x="8023989" y="1885582"/>
            <a:ext cx="349491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48080" y="1892140"/>
            <a:ext cx="3170820" cy="502727"/>
          </a:xfrm>
          <a:prstGeom prst="rect">
            <a:avLst/>
          </a:prstGeom>
          <a:noFill/>
          <a:ln>
            <a:noFill/>
          </a:ln>
        </p:spPr>
        <p:txBody>
          <a:bodyPr vert="horz" wrap="square" lIns="0" tIns="0" rIns="0" bIns="0" rtlCol="0" anchor="ctr"/>
          <a:lstStyle/>
          <a:p>
            <a:pPr algn="l">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垄断行为的表现形式</a:t>
            </a:r>
            <a:endParaRPr kumimoji="1" lang="zh-CN" altLang="en-US"/>
          </a:p>
        </p:txBody>
      </p:sp>
      <p:sp>
        <p:nvSpPr>
          <p:cNvPr id="20" name="标题 1"/>
          <p:cNvSpPr txBox="1"/>
          <p:nvPr/>
        </p:nvSpPr>
        <p:spPr>
          <a:xfrm>
            <a:off x="8348345" y="2580005"/>
            <a:ext cx="3205480" cy="3642995"/>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具体包括：</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t>🔺垄断协议行为</a:t>
            </a:r>
            <a:endParaRPr kumimoji="1" lang="zh-CN" altLang="en-US" sz="1600"/>
          </a:p>
          <a:p>
            <a:pPr algn="l">
              <a:lnSpc>
                <a:spcPct val="150000"/>
              </a:lnSpc>
            </a:pPr>
            <a:r>
              <a:rPr kumimoji="1" lang="zh-CN" altLang="en-US" sz="1600">
                <a:sym typeface="+mn-ea"/>
              </a:rPr>
              <a:t>🔺</a:t>
            </a:r>
            <a:r>
              <a:rPr kumimoji="1" lang="zh-CN" altLang="en-US" sz="1600"/>
              <a:t>滥用市场支配地位</a:t>
            </a:r>
            <a:endParaRPr kumimoji="1" lang="zh-CN" altLang="en-US" sz="1600"/>
          </a:p>
          <a:p>
            <a:pPr algn="l">
              <a:lnSpc>
                <a:spcPct val="150000"/>
              </a:lnSpc>
            </a:pPr>
            <a:r>
              <a:rPr kumimoji="1" lang="zh-CN" altLang="en-US" sz="1600">
                <a:sym typeface="+mn-ea"/>
              </a:rPr>
              <a:t>🔺</a:t>
            </a:r>
            <a:r>
              <a:rPr kumimoji="1" lang="zh-CN" altLang="en-US" sz="1600"/>
              <a:t>经营者集中行为</a:t>
            </a:r>
            <a:endParaRPr kumimoji="1" lang="zh-CN" altLang="en-US" sz="1600"/>
          </a:p>
          <a:p>
            <a:pPr algn="l">
              <a:lnSpc>
                <a:spcPct val="150000"/>
              </a:lnSpc>
            </a:pPr>
            <a:r>
              <a:rPr kumimoji="1" lang="zh-CN" altLang="en-US" sz="1600">
                <a:sym typeface="+mn-ea"/>
              </a:rPr>
              <a:t>🔺</a:t>
            </a:r>
            <a:r>
              <a:rPr kumimoji="1" lang="zh-CN" altLang="en-US" sz="1600"/>
              <a:t>行政性垄断</a:t>
            </a:r>
            <a:endParaRPr kumimoji="1" lang="zh-CN" altLang="en-US" sz="1600"/>
          </a:p>
          <a:p>
            <a:pPr algn="l">
              <a:lnSpc>
                <a:spcPct val="150000"/>
              </a:lnSpc>
            </a:pPr>
            <a:endParaRPr kumimoji="1" lang="zh-CN" altLang="en-US" sz="1600"/>
          </a:p>
        </p:txBody>
      </p:sp>
      <p:sp>
        <p:nvSpPr>
          <p:cNvPr id="21" name="标题 1"/>
          <p:cNvSpPr txBox="1"/>
          <p:nvPr/>
        </p:nvSpPr>
        <p:spPr>
          <a:xfrm>
            <a:off x="2685327" y="374679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03</a:t>
            </a:r>
            <a:endParaRPr kumimoji="1" lang="zh-CN" altLang="en-US"/>
          </a:p>
        </p:txBody>
      </p:sp>
      <p:sp>
        <p:nvSpPr>
          <p:cNvPr id="22" name="标题 1"/>
          <p:cNvSpPr txBox="1"/>
          <p:nvPr/>
        </p:nvSpPr>
        <p:spPr>
          <a:xfrm>
            <a:off x="1273175" y="4262755"/>
            <a:ext cx="2957830" cy="55562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134110" y="4269740"/>
            <a:ext cx="3242945" cy="502920"/>
          </a:xfrm>
          <a:prstGeom prst="rect">
            <a:avLst/>
          </a:prstGeom>
          <a:noFill/>
          <a:ln>
            <a:noFill/>
          </a:ln>
        </p:spPr>
        <p:txBody>
          <a:bodyPr vert="horz" wrap="square" lIns="0" tIns="0" rIns="0" bIns="0" rtlCol="0" anchor="ctr"/>
          <a:lstStyle/>
          <a:p>
            <a:pPr algn="l">
              <a:lnSpc>
                <a:spcPct val="150000"/>
              </a:lnSpc>
            </a:pPr>
            <a:r>
              <a:rPr kumimoji="1" lang="en-US" altLang="zh-CN"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    </a:t>
            </a:r>
            <a:r>
              <a:rPr kumimoji="1" lang="zh-CN" altLang="en-US"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违反反垄断法的监督检查与法律责任</a:t>
            </a:r>
            <a:endParaRPr kumimoji="1" lang="zh-CN" altLang="en-US"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660400" y="4957445"/>
            <a:ext cx="3205480" cy="1266190"/>
          </a:xfrm>
          <a:prstGeom prst="rect">
            <a:avLst/>
          </a:prstGeom>
          <a:noFill/>
          <a:ln>
            <a:noFill/>
          </a:ln>
        </p:spPr>
        <p:txBody>
          <a:bodyPr vert="horz" wrap="square" lIns="0" tIns="0" rIns="0" bIns="0" rtlCol="0" anchor="t"/>
          <a:lstStyle/>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监督检查机构</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机构职责</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法律责任</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9" name="标题 1"/>
          <p:cNvSpPr txBox="1"/>
          <p:nvPr/>
        </p:nvSpPr>
        <p:spPr>
          <a:xfrm>
            <a:off x="5519800" y="312062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rot="7262671">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rot="14560160">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rot="17327035">
            <a:off x="5841585" y="291146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9940873">
            <a:off x="5387359" y="3825309"/>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2699578">
            <a:off x="6435105" y="376221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a:t>
            </a: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垄断</a:t>
            </a: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36"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685327" y="136935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01</a:t>
            </a:r>
            <a:endParaRPr kumimoji="1" lang="zh-CN" altLang="en-US"/>
          </a:p>
        </p:txBody>
      </p:sp>
      <p:sp>
        <p:nvSpPr>
          <p:cNvPr id="4" name="标题 1"/>
          <p:cNvSpPr txBox="1"/>
          <p:nvPr/>
        </p:nvSpPr>
        <p:spPr>
          <a:xfrm>
            <a:off x="4515493" y="2111591"/>
            <a:ext cx="3148314" cy="3148314"/>
          </a:xfrm>
          <a:prstGeom prst="ellipse">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136829" y="2732927"/>
            <a:ext cx="1905642" cy="1905642"/>
          </a:xfrm>
          <a:prstGeom prst="ellipse">
            <a:avLst/>
          </a:prstGeom>
          <a:gradFill>
            <a:gsLst>
              <a:gs pos="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flipV="1">
            <a:off x="5006867"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flipV="1">
            <a:off x="5970543" y="2312183"/>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6933203"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flipV="1">
            <a:off x="7228860"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flipV="1">
            <a:off x="6946412"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flipV="1">
            <a:off x="5970543" y="4821672"/>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flipH="1" flipV="1">
            <a:off x="5009916"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flipV="1">
            <a:off x="4714259"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273215" y="1885582"/>
            <a:ext cx="287052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134319" y="1892140"/>
            <a:ext cx="2696901" cy="502727"/>
          </a:xfrm>
          <a:prstGeom prst="rect">
            <a:avLst/>
          </a:prstGeom>
          <a:noFill/>
          <a:ln>
            <a:noFill/>
          </a:ln>
        </p:spPr>
        <p:txBody>
          <a:bodyPr vert="horz" wrap="square" lIns="0" tIns="0" rIns="0" bIns="0" rtlCol="0" anchor="ctr"/>
          <a:lstStyle/>
          <a:p>
            <a:pPr algn="r">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垄断的概念和特征</a:t>
            </a:r>
            <a:endParaRPr kumimoji="1" lang="zh-CN" altLang="en-US"/>
          </a:p>
        </p:txBody>
      </p:sp>
      <p:sp>
        <p:nvSpPr>
          <p:cNvPr id="16" name="标题 1"/>
          <p:cNvSpPr txBox="1"/>
          <p:nvPr/>
        </p:nvSpPr>
        <p:spPr>
          <a:xfrm>
            <a:off x="645160" y="2446020"/>
            <a:ext cx="3517900" cy="2437765"/>
          </a:xfrm>
          <a:prstGeom prst="rect">
            <a:avLst/>
          </a:prstGeom>
          <a:noFill/>
          <a:ln>
            <a:noFill/>
          </a:ln>
        </p:spPr>
        <p:txBody>
          <a:bodyPr vert="horz" wrap="square" lIns="0" tIns="0" rIns="0" bIns="0" rtlCol="0" anchor="t"/>
          <a:lstStyle/>
          <a:p>
            <a:pPr algn="l">
              <a:lnSpc>
                <a:spcPct val="150000"/>
              </a:lnSpc>
            </a:pP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垄断是指经营者或者利益代表者，滥用已经具备的市场支配地位，或者通过协议、合并或者其他方式谋求或者谋求并滥用市场支配地位，借以排除或限制竞争，牟取超额利益，依法应予规制的行为。</a:t>
            </a:r>
            <a:endPar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垄断行为的特征：</a:t>
            </a:r>
            <a:endPar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客观方面是垄断行为
</a:t>
            </a: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垄断的主体是经营者或者其利益代表者。
</a:t>
            </a: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垄断的主观方面是牟取超额利益。
</a:t>
            </a: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垄断的后果是排除或限制竞争。
</a:t>
            </a: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垄断具有违法性。</a:t>
            </a:r>
            <a:endPar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7" name="标题 1"/>
          <p:cNvSpPr txBox="1"/>
          <p:nvPr/>
        </p:nvSpPr>
        <p:spPr>
          <a:xfrm>
            <a:off x="8310623" y="1369350"/>
            <a:ext cx="1145893" cy="642782"/>
          </a:xfrm>
          <a:prstGeom prst="rect">
            <a:avLst/>
          </a:prstGeom>
          <a:noFill/>
          <a:ln>
            <a:noFill/>
          </a:ln>
        </p:spPr>
        <p:txBody>
          <a:bodyPr vert="horz" wrap="square" lIns="0" tIns="0" rIns="0" bIns="0" rtlCol="0" anchor="ctr"/>
          <a:lstStyle/>
          <a:p>
            <a:pPr algn="l">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02</a:t>
            </a:r>
            <a:endParaRPr kumimoji="1" lang="zh-CN" altLang="en-US"/>
          </a:p>
        </p:txBody>
      </p:sp>
      <p:sp>
        <p:nvSpPr>
          <p:cNvPr id="18" name="标题 1"/>
          <p:cNvSpPr txBox="1"/>
          <p:nvPr/>
        </p:nvSpPr>
        <p:spPr>
          <a:xfrm>
            <a:off x="8023989" y="1885582"/>
            <a:ext cx="349491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48080" y="1892140"/>
            <a:ext cx="3170820" cy="502727"/>
          </a:xfrm>
          <a:prstGeom prst="rect">
            <a:avLst/>
          </a:prstGeom>
          <a:noFill/>
          <a:ln>
            <a:noFill/>
          </a:ln>
        </p:spPr>
        <p:txBody>
          <a:bodyPr vert="horz" wrap="square" lIns="0" tIns="0" rIns="0" bIns="0" rtlCol="0" anchor="ctr"/>
          <a:lstStyle/>
          <a:p>
            <a:pPr algn="l">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反垄断法的适用范围</a:t>
            </a:r>
            <a:endParaRPr kumimoji="1" lang="zh-CN" altLang="en-US"/>
          </a:p>
        </p:txBody>
      </p:sp>
      <p:sp>
        <p:nvSpPr>
          <p:cNvPr id="20" name="标题 1"/>
          <p:cNvSpPr txBox="1"/>
          <p:nvPr/>
        </p:nvSpPr>
        <p:spPr>
          <a:xfrm>
            <a:off x="7849235" y="2580005"/>
            <a:ext cx="3704590" cy="1628775"/>
          </a:xfrm>
          <a:prstGeom prst="rect">
            <a:avLst/>
          </a:prstGeom>
          <a:noFill/>
          <a:ln>
            <a:noFill/>
          </a:ln>
        </p:spPr>
        <p:txBody>
          <a:bodyPr vert="horz" wrap="square" lIns="0" tIns="0" rIns="0" bIns="0" rtlCol="0" anchor="t"/>
          <a:lstStyle/>
          <a:p>
            <a:pPr algn="l">
              <a:lnSpc>
                <a:spcPct val="150000"/>
              </a:lnSpc>
            </a:pP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平等地适用于市场主体即经营者。对违反规定实施垄断行为的经营者、行政机关以及法律、法规授予的具有管理公共事务职能的组织滥用行政权力排除、限制竞争属于</a:t>
            </a: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该法</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调整范围。在法律空间效力上，既适用于境内发生的垄断行为，也适用于在境外发生的对境内市场竞争产生排除、限制影响的垄断行为，即具有域外效力。</a:t>
            </a:r>
            <a:endParaRPr kumimoji="1" lang="zh-CN" altLang="en-US" sz="1200"/>
          </a:p>
        </p:txBody>
      </p:sp>
      <p:sp>
        <p:nvSpPr>
          <p:cNvPr id="22" name="标题 1"/>
          <p:cNvSpPr txBox="1"/>
          <p:nvPr/>
        </p:nvSpPr>
        <p:spPr>
          <a:xfrm>
            <a:off x="960160" y="5533022"/>
            <a:ext cx="287052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047115" y="5672455"/>
            <a:ext cx="2696845" cy="280670"/>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反垄断法的概念</a:t>
            </a:r>
            <a:endParaRPr kumimoji="1" lang="zh-CN" altLang="en-US"/>
          </a:p>
        </p:txBody>
      </p:sp>
      <p:sp>
        <p:nvSpPr>
          <p:cNvPr id="26" name="标题 1"/>
          <p:cNvSpPr txBox="1"/>
          <p:nvPr/>
        </p:nvSpPr>
        <p:spPr>
          <a:xfrm>
            <a:off x="8023989" y="4263022"/>
            <a:ext cx="349491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8348080" y="4269580"/>
            <a:ext cx="3170820" cy="502727"/>
          </a:xfrm>
          <a:prstGeom prst="rect">
            <a:avLst/>
          </a:prstGeom>
          <a:noFill/>
          <a:ln>
            <a:noFill/>
          </a:ln>
        </p:spPr>
        <p:txBody>
          <a:bodyPr vert="horz" wrap="square" lIns="0" tIns="0" rIns="0" bIns="0" rtlCol="0" anchor="ctr"/>
          <a:lstStyle/>
          <a:p>
            <a:pPr algn="l">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反垄断法的地位</a:t>
            </a:r>
            <a:endParaRPr kumimoji="1" lang="zh-CN" altLang="en-US"/>
          </a:p>
        </p:txBody>
      </p:sp>
      <p:sp>
        <p:nvSpPr>
          <p:cNvPr id="28" name="标题 1"/>
          <p:cNvSpPr txBox="1"/>
          <p:nvPr/>
        </p:nvSpPr>
        <p:spPr>
          <a:xfrm>
            <a:off x="7849870" y="4957445"/>
            <a:ext cx="3703955" cy="937260"/>
          </a:xfrm>
          <a:prstGeom prst="rect">
            <a:avLst/>
          </a:prstGeom>
          <a:noFill/>
          <a:ln>
            <a:noFill/>
          </a:ln>
        </p:spPr>
        <p:txBody>
          <a:bodyPr vert="horz" wrap="square" lIns="0" tIns="0" rIns="0" bIns="0" rtlCol="0" anchor="t"/>
          <a:lstStyle/>
          <a:p>
            <a:pPr algn="l">
              <a:lnSpc>
                <a:spcPct val="150000"/>
              </a:lnSpc>
            </a:pP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反垄断法是经济法体系中市场规制法的重要部门法之一。从法的领域归属看，反垄断法属于公法。从法的作用看，反垄断法是保障市场竞争公平、自由和秩序的重要部门法，被称为“经济宪法”。</a:t>
            </a:r>
            <a:endParaRPr kumimoji="1" lang="zh-CN" altLang="en-US" sz="1200"/>
          </a:p>
        </p:txBody>
      </p:sp>
      <p:sp>
        <p:nvSpPr>
          <p:cNvPr id="29" name="标题 1"/>
          <p:cNvSpPr txBox="1"/>
          <p:nvPr/>
        </p:nvSpPr>
        <p:spPr>
          <a:xfrm>
            <a:off x="5519800" y="312062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rot="7262671">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rot="14560160">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rot="17327035">
            <a:off x="5841585" y="291146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9940873">
            <a:off x="5387359" y="3825309"/>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2699578">
            <a:off x="6435105" y="376221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反垄断法律制度概述</a:t>
            </a:r>
            <a:endParaRPr kumimoji="1" lang="zh-CN" altLang="en-US"/>
          </a:p>
        </p:txBody>
      </p:sp>
      <p:sp>
        <p:nvSpPr>
          <p:cNvPr id="36"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005613" y="1382155"/>
            <a:ext cx="4180775" cy="4180775"/>
          </a:xfrm>
          <a:prstGeom prst="ellipse">
            <a:avLst/>
          </a:prstGeom>
          <a:gradFill>
            <a:gsLst>
              <a:gs pos="66000">
                <a:schemeClr val="accent1">
                  <a:alpha val="0"/>
                </a:schemeClr>
              </a:gs>
              <a:gs pos="100000">
                <a:schemeClr val="accent1">
                  <a:alpha val="10000"/>
                </a:schemeClr>
              </a:gs>
            </a:gsLst>
            <a:path path="circle">
              <a:fillToRect l="50000" t="50000" r="50000" b="50000"/>
            </a:path>
            <a:tileRect/>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4413115" y="1789657"/>
            <a:ext cx="3365771" cy="3365771"/>
          </a:xfrm>
          <a:prstGeom prst="ellipse">
            <a:avLst/>
          </a:prstGeom>
          <a:noFill/>
          <a:ln w="381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a:off x="663636" y="2201465"/>
            <a:ext cx="3888000" cy="279400"/>
          </a:xfrm>
          <a:custGeom>
            <a:avLst/>
            <a:gdLst>
              <a:gd name="connsiteX0" fmla="*/ 3143250 w 3143250"/>
              <a:gd name="connsiteY0" fmla="*/ 279400 h 279400"/>
              <a:gd name="connsiteX1" fmla="*/ 2863850 w 3143250"/>
              <a:gd name="connsiteY1" fmla="*/ 0 h 279400"/>
              <a:gd name="connsiteX2" fmla="*/ 0 w 3143250"/>
              <a:gd name="connsiteY2" fmla="*/ 0 h 279400"/>
            </a:gdLst>
            <a:ahLst/>
            <a:cxnLst/>
            <a:rect l="l" t="t" r="r" b="b"/>
            <a:pathLst>
              <a:path w="3143250" h="279400">
                <a:moveTo>
                  <a:pt x="3143250" y="279400"/>
                </a:moveTo>
                <a:lnTo>
                  <a:pt x="2863850" y="0"/>
                </a:lnTo>
                <a:lnTo>
                  <a:pt x="0" y="0"/>
                </a:lnTo>
              </a:path>
            </a:pathLst>
          </a:custGeom>
          <a:noFill/>
          <a:ln w="12700" cap="sq">
            <a:solidFill>
              <a:schemeClr val="bg1">
                <a:lumMod val="75000"/>
              </a:schemeClr>
            </a:solidFill>
            <a:miter/>
          </a:ln>
        </p:spPr>
        <p:txBody>
          <a:bodyPr vert="horz" wrap="square" lIns="91440" tIns="45720" rIns="91440" bIns="45720" rtlCol="0" anchor="ctr"/>
          <a:lstStyle/>
          <a:p>
            <a:pPr algn="ctr">
              <a:lnSpc>
                <a:spcPct val="100000"/>
              </a:lnSpc>
            </a:pPr>
            <a:endParaRPr kumimoji="1" lang="zh-CN" altLang="en-US"/>
          </a:p>
        </p:txBody>
      </p:sp>
      <p:sp>
        <p:nvSpPr>
          <p:cNvPr id="6" name="标题 1"/>
          <p:cNvSpPr txBox="1"/>
          <p:nvPr/>
        </p:nvSpPr>
        <p:spPr>
          <a:xfrm>
            <a:off x="4603027" y="1979569"/>
            <a:ext cx="2985947" cy="2985947"/>
          </a:xfrm>
          <a:prstGeom prst="ellipse">
            <a:avLst/>
          </a:prstGeom>
          <a:gradFill>
            <a:gsLst>
              <a:gs pos="56000">
                <a:schemeClr val="accent1">
                  <a:alpha val="0"/>
                </a:schemeClr>
              </a:gs>
              <a:gs pos="100000">
                <a:schemeClr val="accent1">
                  <a:alpha val="20000"/>
                </a:schemeClr>
              </a:gs>
            </a:gsLst>
            <a:path path="circle">
              <a:fillToRect l="50000" t="50000" r="50000" b="50000"/>
            </a:path>
            <a:tileRect/>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7" name="标题 1"/>
          <p:cNvSpPr txBox="1"/>
          <p:nvPr/>
        </p:nvSpPr>
        <p:spPr>
          <a:xfrm flipH="1">
            <a:off x="7648637" y="2201465"/>
            <a:ext cx="3888000" cy="279400"/>
          </a:xfrm>
          <a:custGeom>
            <a:avLst/>
            <a:gdLst>
              <a:gd name="connsiteX0" fmla="*/ 3143250 w 3143250"/>
              <a:gd name="connsiteY0" fmla="*/ 279400 h 279400"/>
              <a:gd name="connsiteX1" fmla="*/ 2863850 w 3143250"/>
              <a:gd name="connsiteY1" fmla="*/ 0 h 279400"/>
              <a:gd name="connsiteX2" fmla="*/ 0 w 3143250"/>
              <a:gd name="connsiteY2" fmla="*/ 0 h 279400"/>
            </a:gdLst>
            <a:ahLst/>
            <a:cxnLst/>
            <a:rect l="l" t="t" r="r" b="b"/>
            <a:pathLst>
              <a:path w="3143250" h="279400">
                <a:moveTo>
                  <a:pt x="3143250" y="279400"/>
                </a:moveTo>
                <a:lnTo>
                  <a:pt x="2863850" y="0"/>
                </a:lnTo>
                <a:lnTo>
                  <a:pt x="0" y="0"/>
                </a:lnTo>
              </a:path>
            </a:pathLst>
          </a:custGeom>
          <a:noFill/>
          <a:ln w="12700" cap="sq">
            <a:solidFill>
              <a:schemeClr val="bg1">
                <a:lumMod val="75000"/>
              </a:schemeClr>
            </a:solidFill>
            <a:miter/>
          </a:ln>
        </p:spPr>
        <p:txBody>
          <a:bodyPr vert="horz" wrap="square" lIns="91440" tIns="45720" rIns="91440" bIns="45720" rtlCol="0" anchor="ctr"/>
          <a:lstStyle/>
          <a:p>
            <a:pPr algn="r">
              <a:lnSpc>
                <a:spcPct val="100000"/>
              </a:lnSpc>
            </a:pPr>
            <a:endParaRPr kumimoji="1" lang="zh-CN" altLang="en-US"/>
          </a:p>
        </p:txBody>
      </p:sp>
      <p:sp>
        <p:nvSpPr>
          <p:cNvPr id="8" name="标题 1"/>
          <p:cNvSpPr txBox="1"/>
          <p:nvPr/>
        </p:nvSpPr>
        <p:spPr>
          <a:xfrm flipV="1">
            <a:off x="663636" y="4478060"/>
            <a:ext cx="3888000" cy="279400"/>
          </a:xfrm>
          <a:custGeom>
            <a:avLst/>
            <a:gdLst>
              <a:gd name="connsiteX0" fmla="*/ 3143250 w 3143250"/>
              <a:gd name="connsiteY0" fmla="*/ 279400 h 279400"/>
              <a:gd name="connsiteX1" fmla="*/ 2863850 w 3143250"/>
              <a:gd name="connsiteY1" fmla="*/ 0 h 279400"/>
              <a:gd name="connsiteX2" fmla="*/ 0 w 3143250"/>
              <a:gd name="connsiteY2" fmla="*/ 0 h 279400"/>
            </a:gdLst>
            <a:ahLst/>
            <a:cxnLst/>
            <a:rect l="l" t="t" r="r" b="b"/>
            <a:pathLst>
              <a:path w="3143250" h="279400">
                <a:moveTo>
                  <a:pt x="3143250" y="279400"/>
                </a:moveTo>
                <a:lnTo>
                  <a:pt x="2863850" y="0"/>
                </a:lnTo>
                <a:lnTo>
                  <a:pt x="0" y="0"/>
                </a:lnTo>
              </a:path>
            </a:pathLst>
          </a:custGeom>
          <a:noFill/>
          <a:ln w="12700" cap="sq">
            <a:solidFill>
              <a:schemeClr val="bg1">
                <a:lumMod val="75000"/>
              </a:schemeClr>
            </a:solidFill>
            <a:miter/>
          </a:ln>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666396" y="1438562"/>
            <a:ext cx="3556807" cy="720000"/>
          </a:xfrm>
          <a:prstGeom prst="rect">
            <a:avLst/>
          </a:prstGeom>
          <a:noFill/>
          <a:ln>
            <a:noFill/>
          </a:ln>
        </p:spPr>
        <p:txBody>
          <a:bodyPr vert="horz" wrap="square" lIns="91440" tIns="45720" rIns="91440" bIns="45720" rtlCol="0" anchor="b"/>
          <a:lstStyle/>
          <a:p>
            <a:pPr algn="l">
              <a:lnSpc>
                <a:spcPct val="10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垄断协议行为</a:t>
            </a:r>
            <a:endParaRPr kumimoji="1" lang="zh-CN" altLang="en-US"/>
          </a:p>
        </p:txBody>
      </p:sp>
      <p:sp>
        <p:nvSpPr>
          <p:cNvPr id="10" name="标题 1"/>
          <p:cNvSpPr txBox="1"/>
          <p:nvPr/>
        </p:nvSpPr>
        <p:spPr>
          <a:xfrm>
            <a:off x="519430" y="2188845"/>
            <a:ext cx="3703320" cy="1541145"/>
          </a:xfrm>
          <a:prstGeom prst="rect">
            <a:avLst/>
          </a:prstGeom>
          <a:noFill/>
          <a:ln>
            <a:noFill/>
          </a:ln>
        </p:spPr>
        <p:txBody>
          <a:bodyPr vert="horz" wrap="square" lIns="91440" tIns="45720" rIns="91440" bIns="45720" rtlCol="0" anchor="t"/>
          <a:lstStyle/>
          <a:p>
            <a:pPr algn="l">
              <a:lnSpc>
                <a:spcPct val="150000"/>
              </a:lnSpc>
            </a:pPr>
            <a:r>
              <a:rPr kumimoji="1" lang="en-US" altLang="zh-CN" sz="1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垄断协议行为的概念：垄断协议是指排除、限制竞争的协议、决定或者其他协同行为。垄断协议行为是指两个以上市场主体以合同、协议、企业团体的决议及企业间的协同行为等形式排斥、限制竞争的行为。
横向垄断协议行为：处于产业链同一环节的两个或两个以上经营者所为的垄断协议行为，如彩电销售商之间的固定价格、划分市场的行为。
纵向垄断协议行为：处于同一产业链上下环节（即有交易关系或供求关系）的两个或两个以上经营者所为的垄断协议行为，如电脑整机生产商和电脑整机销售商之间所为的垄断协议行为。</a:t>
            </a:r>
            <a:endParaRPr kumimoji="1" lang="en-US" altLang="zh-CN" sz="1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666396" y="4133332"/>
            <a:ext cx="3556807" cy="720000"/>
          </a:xfrm>
          <a:prstGeom prst="rect">
            <a:avLst/>
          </a:prstGeom>
          <a:noFill/>
          <a:ln>
            <a:noFill/>
          </a:ln>
        </p:spPr>
        <p:txBody>
          <a:bodyPr vert="horz" wrap="square" lIns="91440" tIns="45720" rIns="91440" bIns="45720" rtlCol="0" anchor="b"/>
          <a:lstStyle/>
          <a:p>
            <a:pPr algn="l">
              <a:lnSpc>
                <a:spcPct val="10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经营者集中行为</a:t>
            </a:r>
            <a:endParaRPr kumimoji="1" lang="zh-CN" altLang="en-US"/>
          </a:p>
        </p:txBody>
      </p:sp>
      <p:sp>
        <p:nvSpPr>
          <p:cNvPr id="12" name="标题 1"/>
          <p:cNvSpPr txBox="1"/>
          <p:nvPr/>
        </p:nvSpPr>
        <p:spPr>
          <a:xfrm>
            <a:off x="666115" y="4765040"/>
            <a:ext cx="4093845" cy="1541145"/>
          </a:xfrm>
          <a:prstGeom prst="rect">
            <a:avLst/>
          </a:prstGeom>
          <a:noFill/>
          <a:ln>
            <a:noFill/>
          </a:ln>
        </p:spPr>
        <p:txBody>
          <a:bodyPr vert="horz" wrap="square" lIns="91440" tIns="45720" rIns="91440" bIns="45720" rtlCol="0" anchor="t"/>
          <a:lstStyle/>
          <a:p>
            <a:pPr algn="l">
              <a:lnSpc>
                <a:spcPct val="150000"/>
              </a:lnSpc>
            </a:pPr>
            <a:r>
              <a:rPr kumimoji="1" lang="en-US" altLang="zh-CN" sz="1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经营者集中的概念：经营者通过合并、收购、委托经营、联营或其他形式，集合经营者经济力，提高市场地位的行为。包括经营者合并和经营者控制。
经营者合并：两个或两个以上经营者合并为一个经营者，从而导致经营者集中的行为。
经营者控制：经营者通过收购、委托经营、联营和其他方式控制其他经营者，从而导致经营者集中的行为。</a:t>
            </a:r>
            <a:endParaRPr kumimoji="1" lang="en-US" altLang="zh-CN" sz="1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3" name="标题 1"/>
          <p:cNvSpPr txBox="1"/>
          <p:nvPr/>
        </p:nvSpPr>
        <p:spPr>
          <a:xfrm flipH="1" flipV="1">
            <a:off x="7648637" y="4478060"/>
            <a:ext cx="3888000" cy="279400"/>
          </a:xfrm>
          <a:custGeom>
            <a:avLst/>
            <a:gdLst>
              <a:gd name="connsiteX0" fmla="*/ 3143250 w 3143250"/>
              <a:gd name="connsiteY0" fmla="*/ 279400 h 279400"/>
              <a:gd name="connsiteX1" fmla="*/ 2863850 w 3143250"/>
              <a:gd name="connsiteY1" fmla="*/ 0 h 279400"/>
              <a:gd name="connsiteX2" fmla="*/ 0 w 3143250"/>
              <a:gd name="connsiteY2" fmla="*/ 0 h 279400"/>
            </a:gdLst>
            <a:ahLst/>
            <a:cxnLst/>
            <a:rect l="l" t="t" r="r" b="b"/>
            <a:pathLst>
              <a:path w="3143250" h="279400">
                <a:moveTo>
                  <a:pt x="3143250" y="279400"/>
                </a:moveTo>
                <a:lnTo>
                  <a:pt x="2863850" y="0"/>
                </a:lnTo>
                <a:lnTo>
                  <a:pt x="0" y="0"/>
                </a:lnTo>
              </a:path>
            </a:pathLst>
          </a:custGeom>
          <a:noFill/>
          <a:ln w="12700" cap="sq">
            <a:solidFill>
              <a:schemeClr val="bg1">
                <a:lumMod val="75000"/>
              </a:schemeClr>
            </a:solidFill>
            <a:miter/>
          </a:ln>
        </p:spPr>
        <p:txBody>
          <a:bodyPr vert="horz" wrap="square" lIns="91440" tIns="45720" rIns="91440" bIns="45720" rtlCol="0" anchor="ctr"/>
          <a:lstStyle/>
          <a:p>
            <a:pPr algn="r">
              <a:lnSpc>
                <a:spcPct val="100000"/>
              </a:lnSpc>
            </a:pPr>
            <a:endParaRPr kumimoji="1" lang="zh-CN" altLang="en-US"/>
          </a:p>
        </p:txBody>
      </p:sp>
      <p:sp>
        <p:nvSpPr>
          <p:cNvPr id="14" name="标题 1"/>
          <p:cNvSpPr txBox="1"/>
          <p:nvPr/>
        </p:nvSpPr>
        <p:spPr>
          <a:xfrm>
            <a:off x="7965823" y="1438562"/>
            <a:ext cx="3556807" cy="720000"/>
          </a:xfrm>
          <a:prstGeom prst="rect">
            <a:avLst/>
          </a:prstGeom>
          <a:noFill/>
          <a:ln>
            <a:noFill/>
          </a:ln>
        </p:spPr>
        <p:txBody>
          <a:bodyPr vert="horz" wrap="square" lIns="91440" tIns="45720" rIns="91440" bIns="45720" rtlCol="0" anchor="b"/>
          <a:lstStyle/>
          <a:p>
            <a:pPr algn="r">
              <a:lnSpc>
                <a:spcPct val="10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滥用市场支配地位</a:t>
            </a:r>
            <a:endParaRPr kumimoji="1" lang="zh-CN" altLang="en-US"/>
          </a:p>
        </p:txBody>
      </p:sp>
      <p:sp>
        <p:nvSpPr>
          <p:cNvPr id="15" name="标题 1"/>
          <p:cNvSpPr txBox="1"/>
          <p:nvPr/>
        </p:nvSpPr>
        <p:spPr>
          <a:xfrm>
            <a:off x="7966075" y="2238375"/>
            <a:ext cx="3683000" cy="1541145"/>
          </a:xfrm>
          <a:prstGeom prst="rect">
            <a:avLst/>
          </a:prstGeom>
          <a:noFill/>
          <a:ln>
            <a:noFill/>
          </a:ln>
        </p:spPr>
        <p:txBody>
          <a:bodyPr vert="horz" wrap="square" lIns="91440" tIns="45720" rIns="91440" bIns="45720" rtlCol="0" anchor="t"/>
          <a:lstStyle/>
          <a:p>
            <a:pPr algn="l">
              <a:lnSpc>
                <a:spcPct val="130000"/>
              </a:lnSpc>
              <a:spcBef>
                <a:spcPts val="0"/>
              </a:spcBef>
              <a:spcAft>
                <a:spcPts val="0"/>
              </a:spcAft>
            </a:pPr>
            <a:r>
              <a:rPr kumimoji="1" lang="en-US" altLang="zh-CN" sz="103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滥用市场支配地位的概念：具有市场支配地位的企业，利用这种支配地位危害竞争，对市场其他主体进行不公平交易，损害竞争对手和社会公共利益及其他私人利益的行为。
滥用市场支配地位的行为：以不公平的高价销售商品或者以不公平的低价购买商品；没有正当理由，以低于成本的价格销售商品；没有正当理由，拒绝与交易相对人进行交易；没有正当理由，限定交易相对人只能与其进行交易或者只能与其指定的经营者进行交易；没有正当理由搭售商品，或者在交易时附加其他不合理的交易条件；没有正当理由，对条件相同的交易相对人在交易价格等交易条件上实行差别待遇等。</a:t>
            </a:r>
            <a:endParaRPr kumimoji="1" lang="en-US" altLang="zh-CN" sz="103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6" name="标题 1"/>
          <p:cNvSpPr txBox="1"/>
          <p:nvPr/>
        </p:nvSpPr>
        <p:spPr>
          <a:xfrm>
            <a:off x="7965823" y="4009507"/>
            <a:ext cx="3556807" cy="720000"/>
          </a:xfrm>
          <a:prstGeom prst="rect">
            <a:avLst/>
          </a:prstGeom>
          <a:noFill/>
          <a:ln>
            <a:noFill/>
          </a:ln>
        </p:spPr>
        <p:txBody>
          <a:bodyPr vert="horz" wrap="square" lIns="91440" tIns="45720" rIns="91440" bIns="45720" rtlCol="0" anchor="b"/>
          <a:lstStyle/>
          <a:p>
            <a:pPr algn="r">
              <a:lnSpc>
                <a:spcPct val="10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行政性垄断</a:t>
            </a:r>
            <a:endParaRPr kumimoji="1" lang="zh-CN" altLang="en-US"/>
          </a:p>
        </p:txBody>
      </p:sp>
      <p:sp>
        <p:nvSpPr>
          <p:cNvPr id="17" name="标题 1"/>
          <p:cNvSpPr txBox="1"/>
          <p:nvPr/>
        </p:nvSpPr>
        <p:spPr>
          <a:xfrm>
            <a:off x="7965823" y="4765195"/>
            <a:ext cx="3556807" cy="1541025"/>
          </a:xfrm>
          <a:prstGeom prst="rect">
            <a:avLst/>
          </a:prstGeom>
          <a:noFill/>
          <a:ln>
            <a:noFill/>
          </a:ln>
        </p:spPr>
        <p:txBody>
          <a:bodyPr vert="horz" wrap="square" lIns="91440" tIns="45720" rIns="91440" bIns="45720" rtlCol="0" anchor="t"/>
          <a:lstStyle/>
          <a:p>
            <a:pPr algn="l">
              <a:lnSpc>
                <a:spcPct val="120000"/>
              </a:lnSpc>
              <a:spcBef>
                <a:spcPts val="0"/>
              </a:spcBef>
              <a:spcAft>
                <a:spcPts val="0"/>
              </a:spcAft>
            </a:pPr>
            <a:r>
              <a:rPr kumimoji="1" lang="en-US" altLang="zh-CN" sz="103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行政性垄断的概念：行政机关和法律、法规授权的具有管理公共事务的职能的组织，滥用行政权力，违反法律规定实施的排除、限制竞争的行为。
行政性垄断的表现：行政性强制交易；行政性限制市场准入；行政性强制经营者限制竞争。</a:t>
            </a:r>
            <a:endParaRPr kumimoji="1" lang="en-US" altLang="zh-CN" sz="103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8" name="标题 1"/>
          <p:cNvSpPr txBox="1"/>
          <p:nvPr/>
        </p:nvSpPr>
        <p:spPr>
          <a:xfrm>
            <a:off x="5041809" y="2418351"/>
            <a:ext cx="2108384" cy="2108384"/>
          </a:xfrm>
          <a:prstGeom prst="ellipse">
            <a:avLst/>
          </a:prstGeom>
          <a:solidFill>
            <a:schemeClr val="bg1"/>
          </a:solidFill>
          <a:ln w="12700" cap="sq">
            <a:solidFill>
              <a:schemeClr val="accent1">
                <a:lumMod val="50000"/>
                <a:alpha val="50000"/>
              </a:schemeClr>
            </a:solidFill>
            <a:miter/>
          </a:ln>
          <a:effectLst>
            <a:outerShdw blurRad="190500" dist="38100" dir="5400000" algn="t" rotWithShape="0">
              <a:schemeClr val="accent1">
                <a:alpha val="1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9" name="标题 1"/>
          <p:cNvSpPr txBox="1"/>
          <p:nvPr/>
        </p:nvSpPr>
        <p:spPr>
          <a:xfrm>
            <a:off x="4904461" y="2281004"/>
            <a:ext cx="2383080" cy="2383078"/>
          </a:xfrm>
          <a:custGeom>
            <a:avLst/>
            <a:gdLst>
              <a:gd name="connsiteX0" fmla="*/ 1384092 w 2768184"/>
              <a:gd name="connsiteY0" fmla="*/ 199136 h 2768182"/>
              <a:gd name="connsiteX1" fmla="*/ 199136 w 2768184"/>
              <a:gd name="connsiteY1" fmla="*/ 1384091 h 2768182"/>
              <a:gd name="connsiteX2" fmla="*/ 1384092 w 2768184"/>
              <a:gd name="connsiteY2" fmla="*/ 2569046 h 2768182"/>
              <a:gd name="connsiteX3" fmla="*/ 2569048 w 2768184"/>
              <a:gd name="connsiteY3" fmla="*/ 1384091 h 2768182"/>
              <a:gd name="connsiteX4" fmla="*/ 1384092 w 2768184"/>
              <a:gd name="connsiteY4" fmla="*/ 199136 h 2768182"/>
              <a:gd name="connsiteX5" fmla="*/ 1384092 w 2768184"/>
              <a:gd name="connsiteY5" fmla="*/ 0 h 2768182"/>
              <a:gd name="connsiteX6" fmla="*/ 2768184 w 2768184"/>
              <a:gd name="connsiteY6" fmla="*/ 1384091 h 2768182"/>
              <a:gd name="connsiteX7" fmla="*/ 1384092 w 2768184"/>
              <a:gd name="connsiteY7" fmla="*/ 2768182 h 2768182"/>
              <a:gd name="connsiteX8" fmla="*/ 0 w 2768184"/>
              <a:gd name="connsiteY8" fmla="*/ 1384091 h 2768182"/>
              <a:gd name="connsiteX9" fmla="*/ 1384092 w 2768184"/>
              <a:gd name="connsiteY9" fmla="*/ 0 h 2768182"/>
            </a:gdLst>
            <a:ahLst/>
            <a:cxnLst/>
            <a:rect l="l" t="t" r="r" b="b"/>
            <a:pathLst>
              <a:path w="2768184" h="2768182">
                <a:moveTo>
                  <a:pt x="1384092" y="199136"/>
                </a:moveTo>
                <a:cubicBezTo>
                  <a:pt x="729659" y="199136"/>
                  <a:pt x="199136" y="729658"/>
                  <a:pt x="199136" y="1384091"/>
                </a:cubicBezTo>
                <a:cubicBezTo>
                  <a:pt x="199136" y="2038524"/>
                  <a:pt x="729659" y="2569046"/>
                  <a:pt x="1384092" y="2569046"/>
                </a:cubicBezTo>
                <a:cubicBezTo>
                  <a:pt x="2038525" y="2569046"/>
                  <a:pt x="2569048" y="2038524"/>
                  <a:pt x="2569048" y="1384091"/>
                </a:cubicBezTo>
                <a:cubicBezTo>
                  <a:pt x="2569048" y="729658"/>
                  <a:pt x="2038525" y="199136"/>
                  <a:pt x="1384092" y="199136"/>
                </a:cubicBezTo>
                <a:close/>
                <a:moveTo>
                  <a:pt x="1384092" y="0"/>
                </a:moveTo>
                <a:cubicBezTo>
                  <a:pt x="2148505" y="0"/>
                  <a:pt x="2768184" y="619679"/>
                  <a:pt x="2768184" y="1384091"/>
                </a:cubicBezTo>
                <a:cubicBezTo>
                  <a:pt x="2768184" y="2148503"/>
                  <a:pt x="2148505" y="2768182"/>
                  <a:pt x="1384092" y="2768182"/>
                </a:cubicBezTo>
                <a:cubicBezTo>
                  <a:pt x="619679" y="2768182"/>
                  <a:pt x="0" y="2148503"/>
                  <a:pt x="0" y="1384091"/>
                </a:cubicBezTo>
                <a:cubicBezTo>
                  <a:pt x="0" y="619679"/>
                  <a:pt x="619679" y="0"/>
                  <a:pt x="1384092" y="0"/>
                </a:cubicBezTo>
                <a:close/>
              </a:path>
            </a:pathLst>
          </a:custGeom>
          <a:gradFill>
            <a:gsLst>
              <a:gs pos="0">
                <a:schemeClr val="accent1"/>
              </a:gs>
              <a:gs pos="95000">
                <a:schemeClr val="accent1">
                  <a:lumMod val="60000"/>
                  <a:lumOff val="40000"/>
                </a:schemeClr>
              </a:gs>
            </a:gsLst>
            <a:lin ang="2700000" scaled="0"/>
          </a:gra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4476491" y="4240191"/>
            <a:ext cx="283204" cy="283204"/>
          </a:xfrm>
          <a:prstGeom prst="ellipse">
            <a:avLst/>
          </a:prstGeom>
          <a:solidFill>
            <a:schemeClr val="accent2">
              <a:alpha val="30000"/>
            </a:schemeClr>
          </a:solidFill>
          <a:ln w="9525" cap="flat">
            <a:noFill/>
            <a:round/>
            <a:headEnd type="none" w="med" len="med"/>
            <a:tailEnd type="none" w="med" len="med"/>
          </a:ln>
        </p:spPr>
        <p:txBody>
          <a:bodyPr vert="horz" wrap="square" lIns="91440" tIns="45720" rIns="91440" bIns="45720" rtlCol="0" anchor="t"/>
          <a:lstStyle/>
          <a:p>
            <a:pPr algn="l">
              <a:lnSpc>
                <a:spcPct val="100000"/>
              </a:lnSpc>
            </a:pPr>
            <a:endParaRPr kumimoji="1" lang="zh-CN" altLang="en-US"/>
          </a:p>
        </p:txBody>
      </p:sp>
      <p:sp>
        <p:nvSpPr>
          <p:cNvPr id="21" name="标题 1"/>
          <p:cNvSpPr txBox="1"/>
          <p:nvPr/>
        </p:nvSpPr>
        <p:spPr>
          <a:xfrm>
            <a:off x="4544257" y="4307957"/>
            <a:ext cx="147672" cy="147672"/>
          </a:xfrm>
          <a:prstGeom prst="ellipse">
            <a:avLst/>
          </a:prstGeom>
          <a:solidFill>
            <a:schemeClr val="bg1"/>
          </a:solidFill>
          <a:ln w="12700" cap="sq">
            <a:solidFill>
              <a:schemeClr val="accent1">
                <a:lumMod val="50000"/>
                <a:alpha val="50000"/>
              </a:schemeClr>
            </a:solidFill>
            <a:miter/>
          </a:ln>
          <a:effectLst>
            <a:outerShdw blurRad="190500" dist="38100" dir="5400000" algn="t" rotWithShape="0">
              <a:schemeClr val="accent1">
                <a:alpha val="1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a:off x="7419609" y="4240191"/>
            <a:ext cx="283204" cy="283204"/>
          </a:xfrm>
          <a:prstGeom prst="ellipse">
            <a:avLst/>
          </a:prstGeom>
          <a:solidFill>
            <a:schemeClr val="accent2">
              <a:alpha val="30000"/>
            </a:schemeClr>
          </a:solidFill>
          <a:ln w="9525" cap="flat">
            <a:noFill/>
            <a:round/>
            <a:headEnd type="none" w="med" len="med"/>
            <a:tailEnd type="none" w="med" len="med"/>
          </a:ln>
        </p:spPr>
        <p:txBody>
          <a:bodyPr vert="horz" wrap="square" lIns="91440" tIns="45720" rIns="91440" bIns="45720" rtlCol="0" anchor="t"/>
          <a:lstStyle/>
          <a:p>
            <a:pPr algn="l">
              <a:lnSpc>
                <a:spcPct val="100000"/>
              </a:lnSpc>
            </a:pPr>
            <a:endParaRPr kumimoji="1" lang="zh-CN" altLang="en-US"/>
          </a:p>
        </p:txBody>
      </p:sp>
      <p:sp>
        <p:nvSpPr>
          <p:cNvPr id="23" name="标题 1"/>
          <p:cNvSpPr txBox="1"/>
          <p:nvPr/>
        </p:nvSpPr>
        <p:spPr>
          <a:xfrm>
            <a:off x="7487375" y="4307957"/>
            <a:ext cx="147672" cy="147672"/>
          </a:xfrm>
          <a:prstGeom prst="ellipse">
            <a:avLst/>
          </a:prstGeom>
          <a:solidFill>
            <a:schemeClr val="bg1"/>
          </a:solidFill>
          <a:ln w="12700" cap="sq">
            <a:solidFill>
              <a:schemeClr val="accent1">
                <a:lumMod val="50000"/>
                <a:alpha val="50000"/>
              </a:schemeClr>
            </a:solidFill>
            <a:miter/>
          </a:ln>
          <a:effectLst>
            <a:outerShdw blurRad="190500" dist="38100" dir="5400000" algn="t" rotWithShape="0">
              <a:schemeClr val="accent1">
                <a:alpha val="1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5661786" y="3052339"/>
            <a:ext cx="868428" cy="84040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2"/>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5" name="标题 1"/>
          <p:cNvSpPr txBox="1"/>
          <p:nvPr/>
        </p:nvSpPr>
        <p:spPr>
          <a:xfrm>
            <a:off x="4476491" y="2449311"/>
            <a:ext cx="283204" cy="283204"/>
          </a:xfrm>
          <a:prstGeom prst="ellipse">
            <a:avLst/>
          </a:prstGeom>
          <a:solidFill>
            <a:schemeClr val="accent2">
              <a:alpha val="30000"/>
            </a:schemeClr>
          </a:solidFill>
          <a:ln w="9525" cap="flat">
            <a:noFill/>
            <a:round/>
            <a:headEnd type="none" w="med" len="med"/>
            <a:tailEnd type="none" w="med" len="med"/>
          </a:ln>
        </p:spPr>
        <p:txBody>
          <a:bodyPr vert="horz" wrap="square" lIns="91440" tIns="45720" rIns="91440" bIns="45720" rtlCol="0" anchor="t"/>
          <a:lstStyle/>
          <a:p>
            <a:pPr algn="l">
              <a:lnSpc>
                <a:spcPct val="100000"/>
              </a:lnSpc>
            </a:pPr>
            <a:endParaRPr kumimoji="1" lang="zh-CN" altLang="en-US"/>
          </a:p>
        </p:txBody>
      </p:sp>
      <p:sp>
        <p:nvSpPr>
          <p:cNvPr id="26" name="标题 1"/>
          <p:cNvSpPr txBox="1"/>
          <p:nvPr/>
        </p:nvSpPr>
        <p:spPr>
          <a:xfrm>
            <a:off x="4544257" y="2517077"/>
            <a:ext cx="147672" cy="147672"/>
          </a:xfrm>
          <a:prstGeom prst="ellipse">
            <a:avLst/>
          </a:prstGeom>
          <a:solidFill>
            <a:schemeClr val="bg1"/>
          </a:solidFill>
          <a:ln w="12700" cap="sq">
            <a:solidFill>
              <a:schemeClr val="accent1">
                <a:lumMod val="50000"/>
                <a:alpha val="50000"/>
              </a:schemeClr>
            </a:solidFill>
            <a:miter/>
          </a:ln>
          <a:effectLst>
            <a:outerShdw blurRad="190500" dist="38100" dir="5400000" algn="t" rotWithShape="0">
              <a:schemeClr val="accent1">
                <a:alpha val="1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27" name="标题 1"/>
          <p:cNvSpPr txBox="1"/>
          <p:nvPr/>
        </p:nvSpPr>
        <p:spPr>
          <a:xfrm>
            <a:off x="7419609" y="2449311"/>
            <a:ext cx="283204" cy="283204"/>
          </a:xfrm>
          <a:prstGeom prst="ellipse">
            <a:avLst/>
          </a:prstGeom>
          <a:solidFill>
            <a:schemeClr val="accent2">
              <a:alpha val="30000"/>
            </a:schemeClr>
          </a:solidFill>
          <a:ln w="9525" cap="flat">
            <a:noFill/>
            <a:round/>
            <a:headEnd type="none" w="med" len="med"/>
            <a:tailEnd type="none" w="med" len="med"/>
          </a:ln>
        </p:spPr>
        <p:txBody>
          <a:bodyPr vert="horz" wrap="square" lIns="91440" tIns="45720" rIns="91440" bIns="45720" rtlCol="0" anchor="t"/>
          <a:lstStyle/>
          <a:p>
            <a:pPr algn="l">
              <a:lnSpc>
                <a:spcPct val="100000"/>
              </a:lnSpc>
            </a:pPr>
            <a:endParaRPr kumimoji="1" lang="zh-CN" altLang="en-US"/>
          </a:p>
        </p:txBody>
      </p:sp>
      <p:sp>
        <p:nvSpPr>
          <p:cNvPr id="28" name="标题 1"/>
          <p:cNvSpPr txBox="1"/>
          <p:nvPr/>
        </p:nvSpPr>
        <p:spPr>
          <a:xfrm>
            <a:off x="7487375" y="2517077"/>
            <a:ext cx="147672" cy="147672"/>
          </a:xfrm>
          <a:prstGeom prst="ellipse">
            <a:avLst/>
          </a:prstGeom>
          <a:solidFill>
            <a:schemeClr val="bg1"/>
          </a:solidFill>
          <a:ln w="12700" cap="sq">
            <a:solidFill>
              <a:schemeClr val="accent1">
                <a:lumMod val="50000"/>
                <a:alpha val="50000"/>
              </a:schemeClr>
            </a:solidFill>
            <a:miter/>
          </a:ln>
          <a:effectLst>
            <a:outerShdw blurRad="190500" dist="38100" dir="5400000" algn="t" rotWithShape="0">
              <a:schemeClr val="accent1">
                <a:alpha val="1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垄断行为的表现形式</a:t>
            </a:r>
            <a:endParaRPr kumimoji="1" lang="zh-CN" altLang="en-US"/>
          </a:p>
        </p:txBody>
      </p:sp>
      <p:sp>
        <p:nvSpPr>
          <p:cNvPr id="30"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800000">
            <a:off x="2790678" y="1904944"/>
            <a:ext cx="1080000" cy="1944000"/>
          </a:xfrm>
          <a:prstGeom prst="round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800000">
            <a:off x="8246592" y="1904945"/>
            <a:ext cx="1080000" cy="1944000"/>
          </a:xfrm>
          <a:prstGeom prst="round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16000" y="2839456"/>
            <a:ext cx="11160000" cy="2520000"/>
          </a:xfrm>
          <a:prstGeom prst="rect">
            <a:avLst/>
          </a:prstGeom>
          <a:gradFill>
            <a:gsLst>
              <a:gs pos="41000">
                <a:schemeClr val="bg1">
                  <a:alpha val="100000"/>
                </a:schemeClr>
              </a:gs>
              <a:gs pos="79000">
                <a:schemeClr val="bg1">
                  <a:lumMod val="95000"/>
                </a:schemeClr>
              </a:gs>
            </a:gsLst>
            <a:lin ang="16200000" scaled="0"/>
          </a:gradFill>
          <a:ln cap="sq">
            <a:noFill/>
            <a:prstDash val="solid"/>
            <a:miter/>
          </a:ln>
        </p:spPr>
        <p:txBody>
          <a:bodyPr vert="horz" wrap="square" lIns="91440" tIns="45720" rIns="91440" bIns="45720" rtlCol="0" anchor="ctr"/>
          <a:lstStyle/>
          <a:p>
            <a:pPr algn="ctr">
              <a:lnSpc>
                <a:spcPct val="110000"/>
              </a:lnSpc>
            </a:pPr>
            <a:endParaRPr kumimoji="1" lang="zh-CN" altLang="en-US"/>
          </a:p>
        </p:txBody>
      </p:sp>
      <p:cxnSp>
        <p:nvCxnSpPr>
          <p:cNvPr id="6" name="线条 1"/>
          <p:cNvCxnSpPr/>
          <p:nvPr/>
        </p:nvCxnSpPr>
        <p:spPr>
          <a:xfrm>
            <a:off x="516000" y="2839456"/>
            <a:ext cx="11160000" cy="0"/>
          </a:xfrm>
          <a:prstGeom prst="line">
            <a:avLst/>
          </a:prstGeom>
          <a:noFill/>
          <a:ln w="19050" cap="sq">
            <a:solidFill>
              <a:schemeClr val="accent1"/>
            </a:solidFill>
            <a:miter/>
            <a:tailEnd type="none"/>
          </a:ln>
        </p:spPr>
      </p:cxnSp>
      <p:sp>
        <p:nvSpPr>
          <p:cNvPr id="7" name="标题 1"/>
          <p:cNvSpPr txBox="1"/>
          <p:nvPr/>
        </p:nvSpPr>
        <p:spPr>
          <a:xfrm>
            <a:off x="1021693" y="3121271"/>
            <a:ext cx="4680000" cy="432000"/>
          </a:xfrm>
          <a:prstGeom prst="rect">
            <a:avLst/>
          </a:prstGeom>
          <a:noFill/>
          <a:ln w="12700" cap="sq">
            <a:noFill/>
            <a:miter/>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违反《反垄断法》的监督检查</a:t>
            </a:r>
            <a:endParaRPr kumimoji="1" lang="zh-CN" altLang="en-US"/>
          </a:p>
        </p:txBody>
      </p:sp>
      <p:sp>
        <p:nvSpPr>
          <p:cNvPr id="8" name="标题 1"/>
          <p:cNvSpPr txBox="1"/>
          <p:nvPr/>
        </p:nvSpPr>
        <p:spPr>
          <a:xfrm>
            <a:off x="1021693" y="3731555"/>
            <a:ext cx="4680000" cy="1742201"/>
          </a:xfrm>
          <a:prstGeom prst="rect">
            <a:avLst/>
          </a:prstGeom>
          <a:noFill/>
          <a:ln>
            <a:noFill/>
          </a:ln>
        </p:spPr>
        <p:txBody>
          <a:bodyPr vert="horz" wrap="square" lIns="0" tIns="0" rIns="0" bIns="0" rtlCol="0" anchor="t"/>
          <a:lstStyle/>
          <a:p>
            <a:pPr algn="l">
              <a:lnSpc>
                <a:spcPct val="15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反垄断法的监督检查机构：国务院反垄断执法机构负责反垄断统一执法工作。</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t>监督检查机构的职责：采取一定的措施（</a:t>
            </a:r>
            <a:r>
              <a:rPr kumimoji="1" lang="en-US" altLang="zh-CN" sz="1600"/>
              <a:t>5</a:t>
            </a:r>
            <a:r>
              <a:rPr kumimoji="1" lang="zh-CN" altLang="en-US" sz="1600"/>
              <a:t>条）；执法要求。</a:t>
            </a:r>
            <a:endParaRPr kumimoji="1" lang="zh-CN" altLang="en-US" sz="1600"/>
          </a:p>
        </p:txBody>
      </p:sp>
      <p:sp>
        <p:nvSpPr>
          <p:cNvPr id="9" name="标题 1"/>
          <p:cNvSpPr txBox="1"/>
          <p:nvPr/>
        </p:nvSpPr>
        <p:spPr>
          <a:xfrm>
            <a:off x="6477607" y="3121271"/>
            <a:ext cx="4680000" cy="432000"/>
          </a:xfrm>
          <a:prstGeom prst="rect">
            <a:avLst/>
          </a:prstGeom>
          <a:noFill/>
          <a:ln w="12700" cap="sq">
            <a:noFill/>
            <a:miter/>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违反《反垄断法》的法律责任</a:t>
            </a:r>
            <a:endParaRPr kumimoji="1" lang="zh-CN" altLang="en-US"/>
          </a:p>
        </p:txBody>
      </p:sp>
      <p:sp>
        <p:nvSpPr>
          <p:cNvPr id="10" name="标题 1"/>
          <p:cNvSpPr txBox="1"/>
          <p:nvPr/>
        </p:nvSpPr>
        <p:spPr>
          <a:xfrm>
            <a:off x="6477607" y="3731555"/>
            <a:ext cx="4680000" cy="1742201"/>
          </a:xfrm>
          <a:prstGeom prst="rect">
            <a:avLst/>
          </a:prstGeom>
          <a:noFill/>
          <a:ln>
            <a:noFill/>
          </a:ln>
        </p:spPr>
        <p:txBody>
          <a:bodyPr vert="horz" wrap="square" lIns="0" tIns="0" rIns="0" bIns="0" rtlCol="0" anchor="t"/>
          <a:lstStyle/>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经营者实施垄断行为的法律责任：</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滥用行政权力排除、限制竞争的法律责任：责令改正；行政处分；行政建议。
</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经营者妨碍执法的法律责任：</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反垄断执法人员执法过程中违法行为的法律责任：</a:t>
            </a:r>
            <a:endParaRPr kumimoji="1" lang="zh-CN" altLang="en-US" sz="1400"/>
          </a:p>
        </p:txBody>
      </p:sp>
      <p:sp>
        <p:nvSpPr>
          <p:cNvPr id="11" name="标题 1"/>
          <p:cNvSpPr txBox="1"/>
          <p:nvPr/>
        </p:nvSpPr>
        <p:spPr>
          <a:xfrm rot="1800000">
            <a:off x="8668622" y="2220870"/>
            <a:ext cx="720000" cy="432000"/>
          </a:xfrm>
          <a:prstGeom prst="rect">
            <a:avLst/>
          </a:prstGeom>
          <a:noFill/>
          <a:ln>
            <a:noFill/>
          </a:ln>
          <a:effectLst/>
        </p:spPr>
        <p:txBody>
          <a:bodyPr vert="horz" wrap="square" lIns="0" tIns="0" rIns="0" bIns="0" rtlCol="0" anchor="t"/>
          <a:lstStyle/>
          <a:p>
            <a:pPr algn="ctr">
              <a:lnSpc>
                <a:spcPct val="110000"/>
              </a:lnSpc>
            </a:pPr>
            <a:r>
              <a:rPr kumimoji="1" lang="en-US" altLang="zh-CN" sz="3200">
                <a:ln w="12700">
                  <a:noFill/>
                </a:ln>
                <a:solidFill>
                  <a:srgbClr val="FFFFFF">
                    <a:alpha val="100000"/>
                  </a:srgbClr>
                </a:solidFill>
                <a:latin typeface="OPPOSans L" panose="00020600040101010101" charset="-122"/>
                <a:ea typeface="OPPOSans L" panose="00020600040101010101" charset="-122"/>
                <a:cs typeface="OPPOSans L" panose="00020600040101010101" charset="-122"/>
              </a:rPr>
              <a:t>02</a:t>
            </a:r>
            <a:endParaRPr kumimoji="1" lang="zh-CN" altLang="en-US"/>
          </a:p>
        </p:txBody>
      </p:sp>
      <p:sp>
        <p:nvSpPr>
          <p:cNvPr id="12" name="标题 1"/>
          <p:cNvSpPr txBox="1"/>
          <p:nvPr/>
        </p:nvSpPr>
        <p:spPr>
          <a:xfrm rot="1800000">
            <a:off x="3212708" y="2220869"/>
            <a:ext cx="720000" cy="432000"/>
          </a:xfrm>
          <a:prstGeom prst="rect">
            <a:avLst/>
          </a:prstGeom>
          <a:noFill/>
          <a:ln>
            <a:noFill/>
          </a:ln>
          <a:effectLst/>
        </p:spPr>
        <p:txBody>
          <a:bodyPr vert="horz" wrap="square" lIns="0" tIns="0" rIns="0" bIns="0" rtlCol="0" anchor="t"/>
          <a:lstStyle/>
          <a:p>
            <a:pPr algn="ctr">
              <a:lnSpc>
                <a:spcPct val="110000"/>
              </a:lnSpc>
            </a:pPr>
            <a:r>
              <a:rPr kumimoji="1" lang="en-US" altLang="zh-CN" sz="3200">
                <a:ln w="12700">
                  <a:noFill/>
                </a:ln>
                <a:solidFill>
                  <a:srgbClr val="FFFFFF">
                    <a:alpha val="100000"/>
                  </a:srgbClr>
                </a:solidFill>
                <a:latin typeface="OPPOSans L" panose="00020600040101010101" charset="-122"/>
                <a:ea typeface="OPPOSans L" panose="00020600040101010101" charset="-122"/>
                <a:cs typeface="OPPOSans L" panose="00020600040101010101" charset="-122"/>
              </a:rPr>
              <a:t>01</a:t>
            </a:r>
            <a:endParaRPr kumimoji="1" lang="zh-CN" altLang="en-US"/>
          </a:p>
        </p:txBody>
      </p:sp>
      <p:sp>
        <p:nvSpPr>
          <p:cNvPr id="13"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违反《反垄断法》的监督检查及法律责任</a:t>
            </a:r>
            <a:endParaRPr kumimoji="1" lang="zh-CN" altLang="en-US"/>
          </a:p>
        </p:txBody>
      </p:sp>
      <p:sp>
        <p:nvSpPr>
          <p:cNvPr id="14"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产品质量法律制度</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54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任务二</a:t>
            </a:r>
            <a:endParaRPr kumimoji="1" lang="zh-CN" altLang="en-US" sz="54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685327" y="136935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01</a:t>
            </a:r>
            <a:endParaRPr kumimoji="1" lang="zh-CN" altLang="en-US"/>
          </a:p>
        </p:txBody>
      </p:sp>
      <p:sp>
        <p:nvSpPr>
          <p:cNvPr id="4" name="标题 1"/>
          <p:cNvSpPr txBox="1"/>
          <p:nvPr/>
        </p:nvSpPr>
        <p:spPr>
          <a:xfrm>
            <a:off x="4515493" y="2111591"/>
            <a:ext cx="3148314" cy="3148314"/>
          </a:xfrm>
          <a:prstGeom prst="ellipse">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136829" y="2732927"/>
            <a:ext cx="1905642" cy="1905642"/>
          </a:xfrm>
          <a:prstGeom prst="ellipse">
            <a:avLst/>
          </a:prstGeom>
          <a:gradFill>
            <a:gsLst>
              <a:gs pos="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flipV="1">
            <a:off x="5006867"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flipV="1">
            <a:off x="5970543" y="2312183"/>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6933203"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flipV="1">
            <a:off x="7228860"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flipV="1">
            <a:off x="6946412"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flipV="1">
            <a:off x="5970543" y="4821672"/>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flipH="1" flipV="1">
            <a:off x="5009916"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flipV="1">
            <a:off x="4714259"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273215" y="1885582"/>
            <a:ext cx="287052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134319" y="1892140"/>
            <a:ext cx="2696901" cy="502727"/>
          </a:xfrm>
          <a:prstGeom prst="rect">
            <a:avLst/>
          </a:prstGeom>
          <a:noFill/>
          <a:ln>
            <a:noFill/>
          </a:ln>
        </p:spPr>
        <p:txBody>
          <a:bodyPr vert="horz" wrap="square" lIns="0" tIns="0" rIns="0" bIns="0" rtlCol="0" anchor="ctr"/>
          <a:lstStyle/>
          <a:p>
            <a:pPr algn="ctr">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产品质量法概述</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6" name="标题 1"/>
          <p:cNvSpPr txBox="1"/>
          <p:nvPr/>
        </p:nvSpPr>
        <p:spPr>
          <a:xfrm>
            <a:off x="660400" y="2580005"/>
            <a:ext cx="3205480" cy="1224915"/>
          </a:xfrm>
          <a:prstGeom prst="rect">
            <a:avLst/>
          </a:prstGeom>
          <a:noFill/>
          <a:ln>
            <a:noFill/>
          </a:ln>
        </p:spPr>
        <p:txBody>
          <a:bodyPr vert="horz" wrap="square" lIns="0" tIns="0" rIns="0" bIns="0" rtlCol="0" anchor="t"/>
          <a:lstStyle/>
          <a:p>
            <a:pPr algn="ctr">
              <a:lnSpc>
                <a:spcPct val="150000"/>
              </a:lnSpc>
            </a:pPr>
            <a:r>
              <a:rPr kumimoji="1" lang="zh-CN" altLang="en-US" sz="1600"/>
              <a:t>产品与产品质量</a:t>
            </a:r>
            <a:endParaRPr kumimoji="1" lang="zh-CN" altLang="en-US" sz="1600"/>
          </a:p>
          <a:p>
            <a:pPr algn="ctr">
              <a:lnSpc>
                <a:spcPct val="150000"/>
              </a:lnSpc>
            </a:pPr>
            <a:r>
              <a:rPr kumimoji="1" lang="zh-CN" altLang="en-US" sz="1600"/>
              <a:t>产品质量法</a:t>
            </a:r>
            <a:endParaRPr kumimoji="1" lang="zh-CN" altLang="en-US" sz="1600"/>
          </a:p>
          <a:p>
            <a:pPr algn="ctr">
              <a:lnSpc>
                <a:spcPct val="150000"/>
              </a:lnSpc>
            </a:pPr>
            <a:r>
              <a:rPr kumimoji="1" lang="zh-CN" altLang="en-US" sz="1600"/>
              <a:t>产品质量监督制度</a:t>
            </a:r>
            <a:endParaRPr kumimoji="1" lang="zh-CN" altLang="en-US" sz="1600"/>
          </a:p>
          <a:p>
            <a:pPr algn="ctr">
              <a:lnSpc>
                <a:spcPct val="150000"/>
              </a:lnSpc>
            </a:pPr>
            <a:endParaRPr kumimoji="1" lang="zh-CN" altLang="en-US" sz="1600"/>
          </a:p>
        </p:txBody>
      </p:sp>
      <p:sp>
        <p:nvSpPr>
          <p:cNvPr id="17" name="标题 1"/>
          <p:cNvSpPr txBox="1"/>
          <p:nvPr/>
        </p:nvSpPr>
        <p:spPr>
          <a:xfrm>
            <a:off x="8310623" y="1369350"/>
            <a:ext cx="1145893" cy="642782"/>
          </a:xfrm>
          <a:prstGeom prst="rect">
            <a:avLst/>
          </a:prstGeom>
          <a:noFill/>
          <a:ln>
            <a:noFill/>
          </a:ln>
        </p:spPr>
        <p:txBody>
          <a:bodyPr vert="horz" wrap="square" lIns="0" tIns="0" rIns="0" bIns="0" rtlCol="0" anchor="ctr"/>
          <a:lstStyle/>
          <a:p>
            <a:pPr algn="l">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02</a:t>
            </a:r>
            <a:endParaRPr kumimoji="1" lang="zh-CN" altLang="en-US"/>
          </a:p>
        </p:txBody>
      </p:sp>
      <p:sp>
        <p:nvSpPr>
          <p:cNvPr id="18" name="标题 1"/>
          <p:cNvSpPr txBox="1"/>
          <p:nvPr/>
        </p:nvSpPr>
        <p:spPr>
          <a:xfrm>
            <a:off x="8023989" y="1885582"/>
            <a:ext cx="349491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48080" y="1892140"/>
            <a:ext cx="3170820" cy="502727"/>
          </a:xfrm>
          <a:prstGeom prst="rect">
            <a:avLst/>
          </a:prstGeom>
          <a:noFill/>
          <a:ln>
            <a:noFill/>
          </a:ln>
        </p:spPr>
        <p:txBody>
          <a:bodyPr vert="horz" wrap="square" lIns="0" tIns="0" rIns="0" bIns="0" rtlCol="0" anchor="ctr"/>
          <a:lstStyle/>
          <a:p>
            <a:pPr algn="l">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生产者、销售者的产品质量义务</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0" name="标题 1"/>
          <p:cNvSpPr txBox="1"/>
          <p:nvPr/>
        </p:nvSpPr>
        <p:spPr>
          <a:xfrm>
            <a:off x="8164195" y="2580005"/>
            <a:ext cx="3389630" cy="3642995"/>
          </a:xfrm>
          <a:prstGeom prst="rect">
            <a:avLst/>
          </a:prstGeom>
          <a:noFill/>
          <a:ln>
            <a:noFill/>
          </a:ln>
        </p:spPr>
        <p:txBody>
          <a:bodyPr vert="horz" wrap="square" lIns="0" tIns="0" rIns="0" bIns="0" rtlCol="0" anchor="t"/>
          <a:lstStyle/>
          <a:p>
            <a:pPr algn="l">
              <a:lnSpc>
                <a:spcPct val="150000"/>
              </a:lnSpc>
            </a:pPr>
            <a:r>
              <a:rPr kumimoji="1" lang="zh-CN" altLang="en-US" sz="1600"/>
              <a:t>🔺生产者的产品质量义务</a:t>
            </a:r>
            <a:endParaRPr kumimoji="1" lang="zh-CN" altLang="en-US" sz="1600"/>
          </a:p>
          <a:p>
            <a:pPr algn="l">
              <a:lnSpc>
                <a:spcPct val="150000"/>
              </a:lnSpc>
            </a:pPr>
            <a:r>
              <a:rPr kumimoji="1" lang="zh-CN" altLang="en-US" sz="1600"/>
              <a:t>对产品质量承担默示和明示担保义务</a:t>
            </a:r>
            <a:endParaRPr kumimoji="1" lang="zh-CN" altLang="en-US" sz="1600"/>
          </a:p>
          <a:p>
            <a:pPr algn="l">
              <a:lnSpc>
                <a:spcPct val="150000"/>
              </a:lnSpc>
            </a:pPr>
            <a:r>
              <a:rPr kumimoji="1" lang="zh-CN" altLang="en-US" sz="1600"/>
              <a:t>对产品真实标识的义务</a:t>
            </a:r>
            <a:endParaRPr kumimoji="1" lang="zh-CN" altLang="en-US" sz="1600"/>
          </a:p>
          <a:p>
            <a:pPr algn="l">
              <a:lnSpc>
                <a:spcPct val="150000"/>
              </a:lnSpc>
            </a:pPr>
            <a:r>
              <a:rPr kumimoji="1" lang="zh-CN" altLang="en-US" sz="1600"/>
              <a:t>特殊产品包装要求的规定</a:t>
            </a:r>
            <a:endParaRPr kumimoji="1" lang="zh-CN" altLang="en-US" sz="1600"/>
          </a:p>
          <a:p>
            <a:pPr algn="l">
              <a:lnSpc>
                <a:spcPct val="150000"/>
              </a:lnSpc>
            </a:pPr>
            <a:r>
              <a:rPr kumimoji="1" lang="zh-CN" altLang="en-US" sz="1600"/>
              <a:t>生产者不得从事的行为</a:t>
            </a:r>
            <a:endParaRPr kumimoji="1" lang="zh-CN" altLang="en-US" sz="1600"/>
          </a:p>
          <a:p>
            <a:pPr algn="l">
              <a:lnSpc>
                <a:spcPct val="150000"/>
              </a:lnSpc>
            </a:pPr>
            <a:r>
              <a:rPr kumimoji="1" lang="zh-CN" altLang="en-US" sz="1600">
                <a:sym typeface="+mn-ea"/>
              </a:rPr>
              <a:t>🔺销售者的产品质量义务</a:t>
            </a:r>
            <a:endParaRPr kumimoji="1" lang="zh-CN" altLang="en-US" sz="1600">
              <a:sym typeface="+mn-ea"/>
            </a:endParaRPr>
          </a:p>
          <a:p>
            <a:pPr algn="l">
              <a:lnSpc>
                <a:spcPct val="150000"/>
              </a:lnSpc>
            </a:pPr>
            <a:r>
              <a:rPr kumimoji="1" lang="zh-CN" altLang="en-US" sz="1600">
                <a:sym typeface="+mn-ea"/>
              </a:rPr>
              <a:t>检查验收，保证销售产品质量，不得销售淘汰、失效、变质的产品，销售产品标识合法，不得伪造产地、他人厂名、厂址，不得伪造冒用认证标志，不得以不合格产品冒充合格产品。</a:t>
            </a:r>
            <a:endParaRPr kumimoji="1" lang="zh-CN" altLang="en-US" sz="1600"/>
          </a:p>
          <a:p>
            <a:pPr algn="l">
              <a:lnSpc>
                <a:spcPct val="150000"/>
              </a:lnSpc>
            </a:pPr>
            <a:endParaRPr kumimoji="1" lang="zh-CN" altLang="en-US" sz="1600"/>
          </a:p>
        </p:txBody>
      </p:sp>
      <p:sp>
        <p:nvSpPr>
          <p:cNvPr id="21" name="标题 1"/>
          <p:cNvSpPr txBox="1"/>
          <p:nvPr/>
        </p:nvSpPr>
        <p:spPr>
          <a:xfrm>
            <a:off x="2685327" y="374679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03</a:t>
            </a:r>
            <a:endParaRPr kumimoji="1" lang="zh-CN" altLang="en-US"/>
          </a:p>
        </p:txBody>
      </p:sp>
      <p:sp>
        <p:nvSpPr>
          <p:cNvPr id="22" name="标题 1"/>
          <p:cNvSpPr txBox="1"/>
          <p:nvPr/>
        </p:nvSpPr>
        <p:spPr>
          <a:xfrm>
            <a:off x="1273175" y="4262755"/>
            <a:ext cx="2957830" cy="55562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134110" y="4269740"/>
            <a:ext cx="3242945" cy="502920"/>
          </a:xfrm>
          <a:prstGeom prst="rect">
            <a:avLst/>
          </a:prstGeom>
          <a:noFill/>
          <a:ln>
            <a:noFill/>
          </a:ln>
        </p:spPr>
        <p:txBody>
          <a:bodyPr vert="horz" wrap="square" lIns="0" tIns="0" rIns="0" bIns="0" rtlCol="0" anchor="ctr"/>
          <a:lstStyle/>
          <a:p>
            <a:pPr algn="ctr">
              <a:lnSpc>
                <a:spcPct val="150000"/>
              </a:lnSpc>
            </a:pPr>
            <a:r>
              <a:rPr kumimoji="1" lang="en-US" altLang="zh-CN"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    </a:t>
            </a:r>
            <a:r>
              <a:rPr kumimoji="1" lang="zh-CN" altLang="en-US"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产品质量责任</a:t>
            </a:r>
            <a:endParaRPr kumimoji="1" lang="zh-CN" altLang="en-US"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660400" y="4957445"/>
            <a:ext cx="3205480" cy="1266190"/>
          </a:xfrm>
          <a:prstGeom prst="rect">
            <a:avLst/>
          </a:prstGeom>
          <a:noFill/>
          <a:ln>
            <a:noFill/>
          </a:ln>
        </p:spPr>
        <p:txBody>
          <a:bodyPr vert="horz" wrap="square" lIns="0" tIns="0" rIns="0" bIns="0" rtlCol="0" anchor="t"/>
          <a:lstStyle/>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民事责任</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行政责任</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刑事责任</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9" name="标题 1"/>
          <p:cNvSpPr txBox="1"/>
          <p:nvPr/>
        </p:nvSpPr>
        <p:spPr>
          <a:xfrm>
            <a:off x="5519800" y="312062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rot="7262671">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rot="14560160">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rot="17327035">
            <a:off x="5841585" y="291146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9940873">
            <a:off x="5387359" y="3825309"/>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2699578">
            <a:off x="6435105" y="376221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a:t>
            </a: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36"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8413750" y="1791970"/>
            <a:ext cx="3104515" cy="4203065"/>
          </a:xfrm>
          <a:prstGeom prst="rect">
            <a:avLst/>
          </a:prstGeom>
          <a:solidFill>
            <a:schemeClr val="bg1"/>
          </a:solidFill>
          <a:ln w="3175" cap="sq">
            <a:solidFill>
              <a:schemeClr val="bg1">
                <a:lumMod val="65000"/>
              </a:schemeClr>
            </a:solidFill>
          </a:ln>
          <a:effectLst>
            <a:outerShdw blurRad="190500" sx="102000" sy="102000" algn="ctr" rotWithShape="0">
              <a:schemeClr val="bg1">
                <a:lumMod val="65000"/>
                <a:alpha val="10000"/>
              </a:schemeClr>
            </a:outerShdw>
          </a:effectLst>
        </p:spPr>
        <p:txBody>
          <a:bodyPr vert="horz" wrap="square" lIns="91440" tIns="45720" rIns="91440" bIns="45720" rtlCol="0" anchor="t"/>
          <a:lstStyle/>
          <a:p>
            <a:pPr algn="l">
              <a:lnSpc>
                <a:spcPct val="110000"/>
              </a:lnSpc>
            </a:pPr>
            <a:endParaRPr kumimoji="1" lang="zh-CN" altLang="en-US"/>
          </a:p>
        </p:txBody>
      </p:sp>
      <p:sp>
        <p:nvSpPr>
          <p:cNvPr id="4" name="标题 1"/>
          <p:cNvSpPr txBox="1"/>
          <p:nvPr/>
        </p:nvSpPr>
        <p:spPr>
          <a:xfrm>
            <a:off x="8413496" y="1791762"/>
            <a:ext cx="3104737" cy="305790"/>
          </a:xfrm>
          <a:prstGeom prst="rect">
            <a:avLst/>
          </a:pr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5" name="标题 1"/>
          <p:cNvSpPr txBox="1"/>
          <p:nvPr/>
        </p:nvSpPr>
        <p:spPr>
          <a:xfrm>
            <a:off x="660400" y="1791970"/>
            <a:ext cx="3104515" cy="4203065"/>
          </a:xfrm>
          <a:prstGeom prst="rect">
            <a:avLst/>
          </a:prstGeom>
          <a:solidFill>
            <a:schemeClr val="bg1"/>
          </a:solidFill>
          <a:ln w="3175" cap="sq">
            <a:solidFill>
              <a:schemeClr val="bg1">
                <a:lumMod val="65000"/>
              </a:schemeClr>
            </a:solidFill>
          </a:ln>
          <a:effectLst>
            <a:outerShdw blurRad="190500" sx="102000" sy="102000" algn="ctr" rotWithShape="0">
              <a:schemeClr val="bg1">
                <a:lumMod val="65000"/>
                <a:alpha val="10000"/>
              </a:schemeClr>
            </a:outerShdw>
          </a:effectLst>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a:off x="660400" y="1791762"/>
            <a:ext cx="3104737" cy="305790"/>
          </a:xfrm>
          <a:prstGeom prst="rect">
            <a:avLst/>
          </a:pr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7" name="标题 1"/>
          <p:cNvSpPr txBox="1"/>
          <p:nvPr/>
        </p:nvSpPr>
        <p:spPr>
          <a:xfrm>
            <a:off x="4184410" y="1456690"/>
            <a:ext cx="3823181" cy="4537710"/>
          </a:xfrm>
          <a:prstGeom prst="rect">
            <a:avLst/>
          </a:prstGeom>
          <a:solidFill>
            <a:schemeClr val="bg1"/>
          </a:solidFill>
          <a:ln w="3175" cap="sq">
            <a:solidFill>
              <a:schemeClr val="accent1"/>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a:off x="4184410" y="1456690"/>
            <a:ext cx="3823181" cy="305790"/>
          </a:xfrm>
          <a:prstGeom prst="rect">
            <a:avLst/>
          </a:prstGeom>
          <a:solidFill>
            <a:schemeClr val="accent1"/>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9" name="标题 1"/>
          <p:cNvSpPr txBox="1"/>
          <p:nvPr/>
        </p:nvSpPr>
        <p:spPr>
          <a:xfrm>
            <a:off x="4418965" y="2988310"/>
            <a:ext cx="3340735" cy="2667000"/>
          </a:xfrm>
          <a:prstGeom prst="rect">
            <a:avLst/>
          </a:prstGeom>
          <a:noFill/>
          <a:ln>
            <a:noFill/>
          </a:ln>
        </p:spPr>
        <p:txBody>
          <a:bodyPr vert="horz" wrap="square" lIns="0" tIns="0" rIns="0" bIns="0" rtlCol="0" anchor="t"/>
          <a:lstStyle/>
          <a:p>
            <a:pPr algn="l">
              <a:lnSpc>
                <a:spcPct val="150000"/>
              </a:lnSpc>
            </a:pPr>
            <a:r>
              <a:rPr kumimoji="1" lang="en-US" altLang="zh-CN" sz="1200" b="1">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狭义的</a:t>
            </a: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产品质量法</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是指1993年2月22日通过，2000年7月8日、2009年8月27日、2018年12月29日进行了三次修正的《产品质量法》，共6章74条。</a:t>
            </a:r>
            <a:r>
              <a:rPr kumimoji="1" lang="en-US" altLang="zh-CN" sz="1200" b="1">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广义的</a:t>
            </a: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产品质量法</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调整在生产、流通和消费过程中因产品质量所产生的经济关系的法律规范的总称。除《产品质量法》以外，还包括规范产品质量的地方性法规，以及《中华人民共和国食品卫生法》、《中华人民共和国商标法》等法律、法规中所涉及的产品质量的相关条款。</a:t>
            </a:r>
            <a:endParaRPr kumimoji="1" lang="zh-CN" altLang="en-US" sz="1200"/>
          </a:p>
        </p:txBody>
      </p:sp>
      <p:sp>
        <p:nvSpPr>
          <p:cNvPr id="10" name="标题 1"/>
          <p:cNvSpPr txBox="1"/>
          <p:nvPr/>
        </p:nvSpPr>
        <p:spPr>
          <a:xfrm>
            <a:off x="849772" y="2764772"/>
            <a:ext cx="2753932" cy="594499"/>
          </a:xfrm>
          <a:prstGeom prst="rect">
            <a:avLst/>
          </a:prstGeom>
          <a:noFill/>
          <a:ln>
            <a:noFill/>
          </a:ln>
        </p:spPr>
        <p:txBody>
          <a:bodyPr vert="horz" wrap="square" lIns="0" tIns="0" rIns="0" bIns="0" rtlCol="0" anchor="ctr"/>
          <a:lstStyle/>
          <a:p>
            <a:pPr algn="ctr">
              <a:lnSpc>
                <a:spcPct val="13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产品与产品质量</a:t>
            </a:r>
            <a:endParaRPr kumimoji="1" lang="zh-CN" altLang="en-US"/>
          </a:p>
        </p:txBody>
      </p:sp>
      <p:sp>
        <p:nvSpPr>
          <p:cNvPr id="11" name="标题 1"/>
          <p:cNvSpPr txBox="1"/>
          <p:nvPr/>
        </p:nvSpPr>
        <p:spPr>
          <a:xfrm>
            <a:off x="868680" y="3222625"/>
            <a:ext cx="2788920" cy="2432685"/>
          </a:xfrm>
          <a:prstGeom prst="rect">
            <a:avLst/>
          </a:prstGeom>
          <a:noFill/>
          <a:ln>
            <a:noFill/>
          </a:ln>
        </p:spPr>
        <p:txBody>
          <a:bodyPr vert="horz" wrap="square" lIns="0" tIns="0" rIns="0" bIns="0" rtlCol="0" anchor="t"/>
          <a:lstStyle/>
          <a:p>
            <a:pPr algn="l">
              <a:lnSpc>
                <a:spcPct val="150000"/>
              </a:lnSpc>
            </a:pP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产品的含义：</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是指经过加工、制作，用于销售的物品。这里所指的产品必须同时具备以下三个条件：①必须是经过加工、制作的物品；②必须是用于销售的，凡不是用于销售目的的物品，不是《产品质量法》所调整的产品；③应是动产。
</a:t>
            </a: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不属于产品的物品：</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建设工程、军工产品、违禁品、初级农产品。
</a:t>
            </a: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产品质量是指产品满足明示或隐含要求的能力和特性的总和。</a:t>
            </a:r>
            <a:endParaRPr kumimoji="1" lang="zh-CN" altLang="en-US" sz="1200"/>
          </a:p>
        </p:txBody>
      </p:sp>
      <p:sp>
        <p:nvSpPr>
          <p:cNvPr id="12" name="标题 1"/>
          <p:cNvSpPr txBox="1"/>
          <p:nvPr/>
        </p:nvSpPr>
        <p:spPr>
          <a:xfrm>
            <a:off x="8602234" y="3359150"/>
            <a:ext cx="2753932" cy="1803400"/>
          </a:xfrm>
          <a:prstGeom prst="rect">
            <a:avLst/>
          </a:prstGeom>
          <a:noFill/>
          <a:ln>
            <a:noFill/>
          </a:ln>
        </p:spPr>
        <p:txBody>
          <a:bodyPr vert="horz" wrap="square" lIns="0" tIns="0" rIns="0" bIns="0" rtlCol="0" anchor="t"/>
          <a:lstStyle/>
          <a:p>
            <a:pPr algn="l">
              <a:lnSpc>
                <a:spcPct val="150000"/>
              </a:lnSpc>
            </a:pP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产品质量监督管理</a:t>
            </a:r>
            <a:r>
              <a:rPr kumimoji="1" lang="zh-CN" altLang="en-US"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制度</a:t>
            </a: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我国产品质量的监督管理制度，分为产品质量的国家监督和行业监督。
</a:t>
            </a:r>
            <a:r>
              <a:rPr kumimoji="1" lang="en-US" altLang="zh-CN" sz="1200">
                <a:ln w="12700">
                  <a:noFill/>
                </a:ln>
                <a:solidFill>
                  <a:srgbClr val="FF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产品质量监督的形式：</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产品质量检验制度、强制监督管理制度、企业质量体系认证制度、产品质量认证制度、产品质量监督检查及公告制度、行政强制措施制度。</a:t>
            </a:r>
            <a:endParaRPr kumimoji="1" lang="zh-CN" altLang="en-US" sz="1200"/>
          </a:p>
        </p:txBody>
      </p:sp>
      <p:sp>
        <p:nvSpPr>
          <p:cNvPr id="13" name="标题 1"/>
          <p:cNvSpPr txBox="1"/>
          <p:nvPr/>
        </p:nvSpPr>
        <p:spPr>
          <a:xfrm>
            <a:off x="5819727" y="5733859"/>
            <a:ext cx="92992" cy="92992"/>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6017435" y="5733859"/>
            <a:ext cx="92992" cy="92992"/>
          </a:xfrm>
          <a:prstGeom prst="ellipse">
            <a:avLst/>
          </a:prstGeom>
          <a:solidFill>
            <a:schemeClr val="accent1">
              <a:lumMod val="60000"/>
              <a:lumOff val="4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6215143" y="5733859"/>
            <a:ext cx="92992" cy="92992"/>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980310" y="2260951"/>
            <a:ext cx="464918" cy="50362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17" name="标题 1"/>
          <p:cNvSpPr txBox="1"/>
          <p:nvPr/>
        </p:nvSpPr>
        <p:spPr>
          <a:xfrm>
            <a:off x="5844191" y="1906756"/>
            <a:ext cx="503620" cy="48737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a:off x="9714055" y="2301869"/>
            <a:ext cx="503620" cy="456590"/>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19" name="标题 1"/>
          <p:cNvSpPr txBox="1"/>
          <p:nvPr/>
        </p:nvSpPr>
        <p:spPr>
          <a:xfrm>
            <a:off x="4712050" y="2393932"/>
            <a:ext cx="2753932" cy="594499"/>
          </a:xfrm>
          <a:prstGeom prst="rect">
            <a:avLst/>
          </a:prstGeom>
          <a:noFill/>
          <a:ln>
            <a:noFill/>
          </a:ln>
        </p:spPr>
        <p:txBody>
          <a:bodyPr vert="horz" wrap="square" lIns="0" tIns="0" rIns="0" bIns="0" rtlCol="0" anchor="ctr"/>
          <a:lstStyle/>
          <a:p>
            <a:pPr algn="ctr">
              <a:lnSpc>
                <a:spcPct val="13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产品质量法</a:t>
            </a:r>
            <a:endParaRPr kumimoji="1" lang="zh-CN" altLang="en-US"/>
          </a:p>
        </p:txBody>
      </p:sp>
      <p:sp>
        <p:nvSpPr>
          <p:cNvPr id="20" name="标题 1"/>
          <p:cNvSpPr txBox="1"/>
          <p:nvPr/>
        </p:nvSpPr>
        <p:spPr>
          <a:xfrm>
            <a:off x="8588264" y="2764772"/>
            <a:ext cx="2753932" cy="594499"/>
          </a:xfrm>
          <a:prstGeom prst="rect">
            <a:avLst/>
          </a:prstGeom>
          <a:noFill/>
          <a:ln>
            <a:noFill/>
          </a:ln>
        </p:spPr>
        <p:txBody>
          <a:bodyPr vert="horz" wrap="square" lIns="0" tIns="0" rIns="0" bIns="0" rtlCol="0" anchor="ctr"/>
          <a:lstStyle/>
          <a:p>
            <a:pPr algn="ctr">
              <a:lnSpc>
                <a:spcPct val="13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产品质量监督制度</a:t>
            </a: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产品质量法概述</a:t>
            </a:r>
            <a:endParaRPr kumimoji="1" lang="zh-CN" altLang="en-US"/>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custDataLst>
              <p:tags r:id="rId1"/>
            </p:custDataLst>
          </p:nvPr>
        </p:nvSpPr>
        <p:spPr>
          <a:xfrm>
            <a:off x="660400" y="1950238"/>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custDataLst>
              <p:tags r:id="rId2"/>
            </p:custDataLst>
          </p:nvPr>
        </p:nvSpPr>
        <p:spPr>
          <a:xfrm rot="10800000">
            <a:off x="5224241" y="4860299"/>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887095" y="2153920"/>
            <a:ext cx="4563745" cy="4254500"/>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4"/>
            </p:custDataLst>
          </p:nvPr>
        </p:nvSpPr>
        <p:spPr>
          <a:xfrm>
            <a:off x="887331" y="2153808"/>
            <a:ext cx="4563842" cy="545802"/>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5"/>
            </p:custDataLst>
          </p:nvPr>
        </p:nvSpPr>
        <p:spPr>
          <a:xfrm>
            <a:off x="1114262" y="2774009"/>
            <a:ext cx="4109977" cy="2111690"/>
          </a:xfrm>
          <a:prstGeom prst="rect">
            <a:avLst/>
          </a:prstGeom>
          <a:noFill/>
          <a:ln>
            <a:noFill/>
          </a:ln>
        </p:spPr>
        <p:txBody>
          <a:bodyPr vert="horz" wrap="square" lIns="0" tIns="0" rIns="0" bIns="0" rtlCol="0" anchor="t"/>
          <a:lstStyle/>
          <a:p>
            <a:pPr algn="l">
              <a:lnSpc>
                <a:spcPct val="150000"/>
              </a:lnSpc>
            </a:pP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对产品质量承担默示和明示担保义务</a:t>
            </a:r>
            <a:endPar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对产品真实标识的义务：有产品质量检验合格证明；有中文标明的产品名称、生产厂厂名和厂址；按产品特点和使用要求标识；限期使用产品标识；安全使用标识；产品标识的例外规定。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特殊产品包装要求的规定：易碎、易燃、易爆、有毒、有腐蚀性、有放射性等危险物品，以及储运中不能倒置及有其他特殊要求的产品</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必须符合相应的要求，依照国家有关规定做出警示标志或中文警示说明，标明储运注意事项。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生产者不得从事的行为：不得生产国家明令淘汰的产品；不得伪造产地，不得伪造或冒用他人的厂名、厂址；不得伪造或冒用认证标志等质量标志；生成产品不得掺假、掺杂，不得以假充真、以次充好，不得以不合格产品冒充合格产品。</a:t>
            </a:r>
            <a:endPar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8" name="标题 1"/>
          <p:cNvSpPr txBox="1"/>
          <p:nvPr>
            <p:custDataLst>
              <p:tags r:id="rId6"/>
            </p:custDataLst>
          </p:nvPr>
        </p:nvSpPr>
        <p:spPr>
          <a:xfrm>
            <a:off x="1115798" y="2164119"/>
            <a:ext cx="4090900" cy="545802"/>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生产者的产品质量义务</a:t>
            </a:r>
            <a:endParaRPr kumimoji="1" lang="zh-CN" altLang="en-US"/>
          </a:p>
        </p:txBody>
      </p:sp>
      <p:sp>
        <p:nvSpPr>
          <p:cNvPr id="9" name="标题 1"/>
          <p:cNvSpPr txBox="1"/>
          <p:nvPr>
            <p:custDataLst>
              <p:tags r:id="rId7"/>
            </p:custDataLst>
          </p:nvPr>
        </p:nvSpPr>
        <p:spPr>
          <a:xfrm>
            <a:off x="6501196" y="1950238"/>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custDataLst>
              <p:tags r:id="rId8"/>
            </p:custDataLst>
          </p:nvPr>
        </p:nvSpPr>
        <p:spPr>
          <a:xfrm rot="10800000">
            <a:off x="11065037" y="4860299"/>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9"/>
            </p:custDataLst>
          </p:nvPr>
        </p:nvSpPr>
        <p:spPr>
          <a:xfrm>
            <a:off x="6727825" y="2153920"/>
            <a:ext cx="4563745" cy="4254500"/>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10"/>
            </p:custDataLst>
          </p:nvPr>
        </p:nvSpPr>
        <p:spPr>
          <a:xfrm>
            <a:off x="6728127" y="2153808"/>
            <a:ext cx="4563842" cy="545802"/>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11"/>
            </p:custDataLst>
          </p:nvPr>
        </p:nvSpPr>
        <p:spPr>
          <a:xfrm>
            <a:off x="6820535" y="2774315"/>
            <a:ext cx="4379595" cy="3245485"/>
          </a:xfrm>
          <a:prstGeom prst="rect">
            <a:avLst/>
          </a:prstGeom>
          <a:noFill/>
          <a:ln>
            <a:noFill/>
          </a:ln>
        </p:spPr>
        <p:txBody>
          <a:bodyPr vert="horz" wrap="square" lIns="0" tIns="0" rIns="0" bIns="0" rtlCol="0" anchor="t"/>
          <a:lstStyle/>
          <a:p>
            <a:pPr algn="l">
              <a:lnSpc>
                <a:spcPct val="150000"/>
              </a:lnSpc>
            </a:pP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销售者的产品质量义务包括：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建立并执行进货检查验收制度，验明产品合格证明和其他标识。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采取措施，保持销售产品质量。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不得销售国家明令淘汰并停止销售的产品和失效、变质的产品。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销售的产品标识应符合《产品质量法》关于产品标识的规定。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不得伪造产地，不得伪造或冒用他人的厂名或厂址。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不得伪造或冒用认证标志等质量标志。
</a:t>
            </a:r>
            <a:r>
              <a:rPr kumimoji="1" lang="zh-CN" altLang="en-US"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2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销售产品，不得掺杂、掺假，不得以假充真、以次充好，不得以不合格产品冒充合格产品。</a:t>
            </a:r>
            <a:endParaRPr kumimoji="1" lang="zh-CN" altLang="en-US" sz="1200"/>
          </a:p>
        </p:txBody>
      </p:sp>
      <p:sp>
        <p:nvSpPr>
          <p:cNvPr id="14" name="标题 1"/>
          <p:cNvSpPr txBox="1"/>
          <p:nvPr>
            <p:custDataLst>
              <p:tags r:id="rId12"/>
            </p:custDataLst>
          </p:nvPr>
        </p:nvSpPr>
        <p:spPr>
          <a:xfrm>
            <a:off x="6956594" y="2164119"/>
            <a:ext cx="4116300" cy="545802"/>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销售者的产品质量义务</a:t>
            </a:r>
            <a:endParaRPr kumimoji="1" lang="zh-CN" altLang="en-US"/>
          </a:p>
        </p:txBody>
      </p:sp>
      <p:sp>
        <p:nvSpPr>
          <p:cNvPr id="15"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生产者、销售者的产品质量义务</a:t>
            </a:r>
            <a:endParaRPr kumimoji="1" lang="zh-CN" altLang="en-US"/>
          </a:p>
        </p:txBody>
      </p:sp>
      <p:sp>
        <p:nvSpPr>
          <p:cNvPr id="16"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3651" y="1870613"/>
            <a:ext cx="3420000" cy="3420000"/>
          </a:xfrm>
          <a:prstGeom prst="roundRect">
            <a:avLst>
              <a:gd name="adj" fmla="val 596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3590" y="2635250"/>
            <a:ext cx="2879725" cy="2169795"/>
          </a:xfrm>
          <a:prstGeom prst="rect">
            <a:avLst/>
          </a:prstGeom>
          <a:noFill/>
          <a:ln>
            <a:noFill/>
          </a:ln>
        </p:spPr>
        <p:txBody>
          <a:bodyPr vert="horz" wrap="square" lIns="0" tIns="0" rIns="0" bIns="0" rtlCol="0" anchor="t"/>
          <a:lstStyle/>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产品质量侵权的赔偿责任</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产品质量责任的排除</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赔偿义务主体及赔偿范围</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因产品质量发生民事纠纷解决途径</a:t>
            </a:r>
            <a:endParaRPr kumimoji="1" lang="zh-CN" altLang="en-US" sz="1400"/>
          </a:p>
        </p:txBody>
      </p:sp>
      <p:sp>
        <p:nvSpPr>
          <p:cNvPr id="5" name="标题 1"/>
          <p:cNvSpPr txBox="1"/>
          <p:nvPr/>
        </p:nvSpPr>
        <p:spPr>
          <a:xfrm>
            <a:off x="783651" y="2096062"/>
            <a:ext cx="2880000" cy="612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民事责任</a:t>
            </a:r>
            <a:endParaRPr kumimoji="1" lang="zh-CN" altLang="en-US"/>
          </a:p>
        </p:txBody>
      </p:sp>
      <p:sp>
        <p:nvSpPr>
          <p:cNvPr id="6" name="标题 1"/>
          <p:cNvSpPr txBox="1"/>
          <p:nvPr/>
        </p:nvSpPr>
        <p:spPr>
          <a:xfrm>
            <a:off x="1936631" y="4989785"/>
            <a:ext cx="574040" cy="574040"/>
          </a:xfrm>
          <a:prstGeom prst="ellipse">
            <a:avLst/>
          </a:prstGeom>
          <a:solidFill>
            <a:schemeClr val="accent1"/>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93663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a:p>
        </p:txBody>
      </p:sp>
      <p:sp>
        <p:nvSpPr>
          <p:cNvPr id="8" name="标题 1"/>
          <p:cNvSpPr txBox="1"/>
          <p:nvPr/>
        </p:nvSpPr>
        <p:spPr>
          <a:xfrm flipH="1" flipV="1">
            <a:off x="390184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4353976" y="1870613"/>
            <a:ext cx="3420000" cy="3420000"/>
          </a:xfrm>
          <a:prstGeom prst="roundRect">
            <a:avLst>
              <a:gd name="adj" fmla="val 5969"/>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624070" y="2635885"/>
            <a:ext cx="2879725" cy="216916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行政责任</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的主要</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方式有：责令停止生产、销售，没收违法生产、销售的产品，没收违法所得，罚款，吊销营业执照等。产品质量法规定的行政处罚由产品质量监督部门、工商行政管理部门行使。</a:t>
            </a:r>
            <a:endParaRPr kumimoji="1" lang="zh-CN" altLang="en-US" sz="1400"/>
          </a:p>
        </p:txBody>
      </p:sp>
      <p:sp>
        <p:nvSpPr>
          <p:cNvPr id="11" name="标题 1"/>
          <p:cNvSpPr txBox="1"/>
          <p:nvPr/>
        </p:nvSpPr>
        <p:spPr>
          <a:xfrm>
            <a:off x="4623977" y="2096062"/>
            <a:ext cx="2880000" cy="612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行政责任</a:t>
            </a:r>
            <a:endParaRPr kumimoji="1" lang="zh-CN" altLang="en-US"/>
          </a:p>
        </p:txBody>
      </p:sp>
      <p:sp>
        <p:nvSpPr>
          <p:cNvPr id="12" name="标题 1"/>
          <p:cNvSpPr txBox="1"/>
          <p:nvPr/>
        </p:nvSpPr>
        <p:spPr>
          <a:xfrm>
            <a:off x="5776957" y="4989785"/>
            <a:ext cx="574040" cy="574040"/>
          </a:xfrm>
          <a:prstGeom prst="ellipse">
            <a:avLst/>
          </a:prstGeom>
          <a:solidFill>
            <a:schemeClr val="accent2"/>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5776957"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a:p>
        </p:txBody>
      </p:sp>
      <p:sp>
        <p:nvSpPr>
          <p:cNvPr id="14" name="标题 1"/>
          <p:cNvSpPr txBox="1"/>
          <p:nvPr/>
        </p:nvSpPr>
        <p:spPr>
          <a:xfrm flipH="1" flipV="1">
            <a:off x="7742173" y="1700575"/>
            <a:ext cx="162663" cy="162663"/>
          </a:xfrm>
          <a:prstGeom prst="teardrop">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94302" y="1870613"/>
            <a:ext cx="3420000" cy="3420000"/>
          </a:xfrm>
          <a:prstGeom prst="roundRect">
            <a:avLst>
              <a:gd name="adj" fmla="val 6201"/>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8464550" y="2635250"/>
            <a:ext cx="2879725" cy="265557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生产者、销售者违反《产品质量法》规定，构成犯罪的依法追究刑事责任。</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对产品质量检验机构、认证机构伪造检验结果或出具虚假证明构成犯罪的，追究刑事责任。对产品质量监督部门或工商行政管理部门的工作人员</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玩忽职守、徇私舞弊构成</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犯罪的，追究刑事责任。</a:t>
            </a:r>
            <a:endPar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7" name="标题 1"/>
          <p:cNvSpPr txBox="1"/>
          <p:nvPr/>
        </p:nvSpPr>
        <p:spPr>
          <a:xfrm>
            <a:off x="8464301" y="2096062"/>
            <a:ext cx="2880000" cy="612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刑事责任</a:t>
            </a:r>
            <a:endParaRPr kumimoji="1" lang="zh-CN" altLang="en-US"/>
          </a:p>
        </p:txBody>
      </p:sp>
      <p:sp>
        <p:nvSpPr>
          <p:cNvPr id="18" name="标题 1"/>
          <p:cNvSpPr txBox="1"/>
          <p:nvPr/>
        </p:nvSpPr>
        <p:spPr>
          <a:xfrm>
            <a:off x="9617281" y="4989785"/>
            <a:ext cx="574040" cy="574040"/>
          </a:xfrm>
          <a:prstGeom prst="ellipse">
            <a:avLst/>
          </a:prstGeom>
          <a:solidFill>
            <a:schemeClr val="accent1"/>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61728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0" name="标题 1"/>
          <p:cNvSpPr txBox="1"/>
          <p:nvPr/>
        </p:nvSpPr>
        <p:spPr>
          <a:xfrm flipH="1" flipV="1">
            <a:off x="1158249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产品质量责任</a:t>
            </a:r>
            <a:endParaRPr kumimoji="1" lang="zh-CN" altLang="en-US"/>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en-US" altLang="zh-CN"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项目五</a:t>
            </a:r>
            <a:r>
              <a:rPr kumimoji="1" lang="en-US" altLang="zh-CN"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 </a:t>
            </a:r>
            <a:endParaRPr kumimoji="1" lang="en-US" altLang="zh-CN"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en-US" altLang="zh-CN"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市场规制法律制度</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3715" y="1870710"/>
            <a:ext cx="10659745" cy="3420110"/>
          </a:xfrm>
          <a:prstGeom prst="roundRect">
            <a:avLst>
              <a:gd name="adj" fmla="val 596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3590" y="2635250"/>
            <a:ext cx="10245090" cy="2169795"/>
          </a:xfrm>
          <a:prstGeom prst="rect">
            <a:avLst/>
          </a:prstGeom>
          <a:noFill/>
          <a:ln>
            <a:noFill/>
          </a:ln>
        </p:spPr>
        <p:txBody>
          <a:bodyPr vert="horz" wrap="square" lIns="0" tIns="0" rIns="0" bIns="0" rtlCol="0" anchor="t"/>
          <a:lstStyle/>
          <a:p>
            <a:pPr algn="l">
              <a:lnSpc>
                <a:spcPct val="150000"/>
              </a:lnSpc>
            </a:pPr>
            <a:r>
              <a:rPr kumimoji="1" lang="zh-CN" altLang="en-US" sz="14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消费者因生产者、销售者的产品缺陷造成人身、财产损害时，生产者、销售者应承担连带责任。</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当销售者首先承担了赔偿责任后，如属于生产者的责任或供货者的责任，销售者有权向生产者、供货者追偿。</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因产品存在缺陷造成受害人财产损失的，应恢复原状或折价赔偿，受害人因此遭受其他重大损失的，侵害人应赔偿损失。</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因产品存在缺陷造成受害人人身伤害的，侵害人应赔偿医疗费、治疗期间的护理费、因误工减少的收入等；造成残疾的，还应支付残疾者生活自助器具费（例如轮椅、双拐）、生活补助费、残疾赔偿金以及由其抚养的人所必需的生活费；造成受害人死亡的，还应支付丧葬费、死亡赔偿金以及死者生前抚养人所必需的生活费等费用。
</a:t>
            </a:r>
            <a:endParaRPr kumimoji="1" lang="zh-CN" altLang="en-US" sz="1000"/>
          </a:p>
        </p:txBody>
      </p:sp>
      <p:sp>
        <p:nvSpPr>
          <p:cNvPr id="5" name="标题 1"/>
          <p:cNvSpPr txBox="1"/>
          <p:nvPr/>
        </p:nvSpPr>
        <p:spPr>
          <a:xfrm>
            <a:off x="783590" y="2096135"/>
            <a:ext cx="10186670" cy="612140"/>
          </a:xfrm>
          <a:prstGeom prst="rect">
            <a:avLst/>
          </a:prstGeom>
          <a:noFill/>
          <a:ln>
            <a:noFill/>
          </a:ln>
        </p:spPr>
        <p:txBody>
          <a:bodyPr vert="horz" wrap="square" lIns="0" tIns="0" rIns="0" bIns="0" rtlCol="0" anchor="ctr"/>
          <a:lstStyle/>
          <a:p>
            <a:pPr algn="ctr">
              <a:lnSpc>
                <a:spcPct val="120000"/>
              </a:lnSpc>
            </a:pPr>
            <a:r>
              <a:rPr kumimoji="1" lang="en-US" altLang="zh-CN" sz="2000">
                <a:ln w="12700">
                  <a:noFill/>
                </a:ln>
                <a:solidFill>
                  <a:srgbClr val="595959">
                    <a:alpha val="100000"/>
                  </a:srgbClr>
                </a:solidFill>
                <a:latin typeface="标准粗黑" panose="02000503000000000000" charset="-122"/>
                <a:ea typeface="标准粗黑" panose="02000503000000000000" charset="-122"/>
                <a:cs typeface="Source Han Sans CN Normal" panose="020B0400000000000000" charset="-122"/>
                <a:sym typeface="+mn-ea"/>
              </a:rPr>
              <a:t>赔偿义务主体及赔偿范围</a:t>
            </a:r>
            <a:endParaRPr kumimoji="1" lang="zh-CN" altLang="en-US" sz="2000">
              <a:latin typeface="标准粗黑" panose="02000503000000000000" charset="-122"/>
              <a:ea typeface="标准粗黑" panose="02000503000000000000" charset="-122"/>
            </a:endParaRPr>
          </a:p>
        </p:txBody>
      </p:sp>
      <p:sp>
        <p:nvSpPr>
          <p:cNvPr id="8" name="标题 1"/>
          <p:cNvSpPr txBox="1"/>
          <p:nvPr/>
        </p:nvSpPr>
        <p:spPr>
          <a:xfrm flipH="1" flipV="1">
            <a:off x="390184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61728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产品质量责任</a:t>
            </a:r>
            <a:endParaRPr kumimoji="1" lang="zh-CN" altLang="en-US"/>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3715" y="1870710"/>
            <a:ext cx="10659745" cy="3420110"/>
          </a:xfrm>
          <a:prstGeom prst="roundRect">
            <a:avLst>
              <a:gd name="adj" fmla="val 596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3590" y="2635250"/>
            <a:ext cx="10245090" cy="2169795"/>
          </a:xfrm>
          <a:prstGeom prst="rect">
            <a:avLst/>
          </a:prstGeom>
          <a:noFill/>
          <a:ln>
            <a:noFill/>
          </a:ln>
        </p:spPr>
        <p:txBody>
          <a:bodyPr vert="horz" wrap="square" lIns="0" tIns="0" rIns="0" bIns="0" rtlCol="0" anchor="t"/>
          <a:lstStyle/>
          <a:p>
            <a:pPr algn="l">
              <a:lnSpc>
                <a:spcPct val="150000"/>
              </a:lnSpc>
            </a:pP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因产品质量发生民事纠纷时，当事人可以通过协商或者调解解决。</a:t>
            </a:r>
            <a:endPar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当事人不愿通过协商、调解解决或者协商、调解不成的，可以根据当事人各方的协议向仲裁机构申请仲裁；</a:t>
            </a:r>
            <a:endPar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当事人各方没有达成仲裁协议或者仲裁协议无效的，可以直接向人民</a:t>
            </a: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法院</a:t>
            </a:r>
            <a:r>
              <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起诉。</a:t>
            </a:r>
            <a:endParaRPr kumimoji="1" lang="zh-CN" altLang="en-US"/>
          </a:p>
        </p:txBody>
      </p:sp>
      <p:sp>
        <p:nvSpPr>
          <p:cNvPr id="5" name="标题 1"/>
          <p:cNvSpPr txBox="1"/>
          <p:nvPr/>
        </p:nvSpPr>
        <p:spPr>
          <a:xfrm>
            <a:off x="783590" y="2096135"/>
            <a:ext cx="10186670" cy="612140"/>
          </a:xfrm>
          <a:prstGeom prst="rect">
            <a:avLst/>
          </a:prstGeom>
          <a:noFill/>
          <a:ln>
            <a:noFill/>
          </a:ln>
        </p:spPr>
        <p:txBody>
          <a:bodyPr vert="horz" wrap="square" lIns="0" tIns="0" rIns="0" bIns="0" rtlCol="0" anchor="ctr"/>
          <a:lstStyle/>
          <a:p>
            <a:pPr algn="ctr">
              <a:lnSpc>
                <a:spcPct val="120000"/>
              </a:lnSpc>
            </a:pPr>
            <a:r>
              <a:rPr kumimoji="1" lang="en-US" altLang="zh-CN" sz="2400">
                <a:ln w="12700">
                  <a:noFill/>
                </a:ln>
                <a:solidFill>
                  <a:srgbClr val="595959">
                    <a:alpha val="100000"/>
                  </a:srgbClr>
                </a:solidFill>
                <a:latin typeface="标准粗黑" panose="02000503000000000000" charset="-122"/>
                <a:ea typeface="标准粗黑" panose="02000503000000000000" charset="-122"/>
                <a:cs typeface="Source Han Sans CN Normal" panose="020B0400000000000000" charset="-122"/>
                <a:sym typeface="+mn-ea"/>
              </a:rPr>
              <a:t>因产品质量发生民事纠纷的解决途径</a:t>
            </a:r>
            <a:endParaRPr kumimoji="1" lang="zh-CN" altLang="en-US" sz="2400">
              <a:latin typeface="标准粗黑" panose="02000503000000000000" charset="-122"/>
              <a:ea typeface="标准粗黑" panose="02000503000000000000" charset="-122"/>
            </a:endParaRPr>
          </a:p>
        </p:txBody>
      </p:sp>
      <p:sp>
        <p:nvSpPr>
          <p:cNvPr id="8" name="标题 1"/>
          <p:cNvSpPr txBox="1"/>
          <p:nvPr/>
        </p:nvSpPr>
        <p:spPr>
          <a:xfrm flipH="1" flipV="1">
            <a:off x="390184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61728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产品质量责任</a:t>
            </a:r>
            <a:endParaRPr kumimoji="1" lang="zh-CN" altLang="en-US"/>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zh-CN" altLang="en-US"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a:t>
            </a: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54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任务三</a:t>
            </a:r>
            <a:endParaRPr kumimoji="1" lang="zh-CN" altLang="en-US" sz="54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custDataLst>
              <p:tags r:id="rId1"/>
            </p:custDataLst>
          </p:nvPr>
        </p:nvSpPr>
        <p:spPr>
          <a:xfrm>
            <a:off x="686241" y="2493975"/>
            <a:ext cx="2642041" cy="2757208"/>
          </a:xfrm>
          <a:custGeom>
            <a:avLst/>
            <a:gdLst>
              <a:gd name="connsiteX0" fmla="*/ 1976659 w 2642041"/>
              <a:gd name="connsiteY0" fmla="*/ 2197272 h 2197271"/>
              <a:gd name="connsiteX1" fmla="*/ 170997 w 2642041"/>
              <a:gd name="connsiteY1" fmla="*/ 1200525 h 2197271"/>
              <a:gd name="connsiteX2" fmla="*/ 0 w 2642041"/>
              <a:gd name="connsiteY2" fmla="*/ 90372 h 2197271"/>
              <a:gd name="connsiteX3" fmla="*/ 2642042 w 2642041"/>
              <a:gd name="connsiteY3" fmla="*/ 0 h 2197271"/>
              <a:gd name="connsiteX4" fmla="*/ 1976659 w 2642041"/>
              <a:gd name="connsiteY4" fmla="*/ 2197272 h 2197271"/>
            </a:gdLst>
            <a:ahLst/>
            <a:cxnLst/>
            <a:rect l="l" t="t" r="r" b="b"/>
            <a:pathLst>
              <a:path w="2642041" h="2197271">
                <a:moveTo>
                  <a:pt x="1976659" y="2197272"/>
                </a:moveTo>
                <a:lnTo>
                  <a:pt x="170997" y="1200525"/>
                </a:lnTo>
                <a:lnTo>
                  <a:pt x="0" y="90372"/>
                </a:lnTo>
                <a:lnTo>
                  <a:pt x="2642042" y="0"/>
                </a:lnTo>
                <a:lnTo>
                  <a:pt x="1976659" y="2197272"/>
                </a:lnTo>
                <a:close/>
              </a:path>
            </a:pathLst>
          </a:custGeom>
          <a:noFill/>
          <a:ln w="8856"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custDataLst>
              <p:tags r:id="rId2"/>
            </p:custDataLst>
          </p:nvPr>
        </p:nvSpPr>
        <p:spPr>
          <a:xfrm>
            <a:off x="699331" y="2953833"/>
            <a:ext cx="2615860" cy="2053142"/>
          </a:xfrm>
          <a:custGeom>
            <a:avLst/>
            <a:gdLst>
              <a:gd name="connsiteX0" fmla="*/ 0 w 2470158"/>
              <a:gd name="connsiteY0" fmla="*/ 0 h 1476070"/>
              <a:gd name="connsiteX1" fmla="*/ 2470159 w 2470158"/>
              <a:gd name="connsiteY1" fmla="*/ 0 h 1476070"/>
              <a:gd name="connsiteX2" fmla="*/ 2470159 w 2470158"/>
              <a:gd name="connsiteY2" fmla="*/ 1476070 h 1476070"/>
              <a:gd name="connsiteX3" fmla="*/ 0 w 2470158"/>
              <a:gd name="connsiteY3" fmla="*/ 1476070 h 1476070"/>
            </a:gdLst>
            <a:ahLst/>
            <a:cxnLst/>
            <a:rect l="l" t="t" r="r" b="b"/>
            <a:pathLst>
              <a:path w="2470158" h="1476070">
                <a:moveTo>
                  <a:pt x="0" y="0"/>
                </a:moveTo>
                <a:lnTo>
                  <a:pt x="2470159" y="0"/>
                </a:lnTo>
                <a:lnTo>
                  <a:pt x="2470159" y="1476070"/>
                </a:lnTo>
                <a:lnTo>
                  <a:pt x="0" y="1476070"/>
                </a:ln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custDataLst>
              <p:tags r:id="rId3"/>
            </p:custDataLst>
          </p:nvPr>
        </p:nvSpPr>
        <p:spPr>
          <a:xfrm>
            <a:off x="3609368" y="2385883"/>
            <a:ext cx="2395531" cy="2865300"/>
          </a:xfrm>
          <a:custGeom>
            <a:avLst/>
            <a:gdLst>
              <a:gd name="connsiteX0" fmla="*/ 2481677 w 2481676"/>
              <a:gd name="connsiteY0" fmla="*/ 1938561 h 2179551"/>
              <a:gd name="connsiteX1" fmla="*/ 24808 w 2481676"/>
              <a:gd name="connsiteY1" fmla="*/ 2179552 h 2179551"/>
              <a:gd name="connsiteX2" fmla="*/ 0 w 2481676"/>
              <a:gd name="connsiteY2" fmla="*/ 0 h 2179551"/>
              <a:gd name="connsiteX3" fmla="*/ 2238028 w 2481676"/>
              <a:gd name="connsiteY3" fmla="*/ 376549 h 2179551"/>
              <a:gd name="connsiteX4" fmla="*/ 2481677 w 2481676"/>
              <a:gd name="connsiteY4" fmla="*/ 1938561 h 2179551"/>
            </a:gdLst>
            <a:ahLst/>
            <a:cxnLst/>
            <a:rect l="l" t="t" r="r" b="b"/>
            <a:pathLst>
              <a:path w="2481676" h="2179551">
                <a:moveTo>
                  <a:pt x="2481677" y="1938561"/>
                </a:moveTo>
                <a:lnTo>
                  <a:pt x="24808" y="2179552"/>
                </a:lnTo>
                <a:lnTo>
                  <a:pt x="0" y="0"/>
                </a:lnTo>
                <a:lnTo>
                  <a:pt x="2238028" y="376549"/>
                </a:lnTo>
                <a:lnTo>
                  <a:pt x="2481677" y="1938561"/>
                </a:lnTo>
                <a:close/>
              </a:path>
            </a:pathLst>
          </a:custGeom>
          <a:noFill/>
          <a:ln w="8856" cap="flat">
            <a:solidFill>
              <a:schemeClr val="accent2"/>
            </a:solid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custDataLst>
              <p:tags r:id="rId4"/>
            </p:custDataLst>
          </p:nvPr>
        </p:nvSpPr>
        <p:spPr>
          <a:xfrm>
            <a:off x="3572054" y="2953833"/>
            <a:ext cx="2470158" cy="2053142"/>
          </a:xfrm>
          <a:custGeom>
            <a:avLst/>
            <a:gdLst>
              <a:gd name="connsiteX0" fmla="*/ 0 w 2470158"/>
              <a:gd name="connsiteY0" fmla="*/ 0 h 1476070"/>
              <a:gd name="connsiteX1" fmla="*/ 2470159 w 2470158"/>
              <a:gd name="connsiteY1" fmla="*/ 0 h 1476070"/>
              <a:gd name="connsiteX2" fmla="*/ 2470159 w 2470158"/>
              <a:gd name="connsiteY2" fmla="*/ 1476070 h 1476070"/>
              <a:gd name="connsiteX3" fmla="*/ 0 w 2470158"/>
              <a:gd name="connsiteY3" fmla="*/ 1476070 h 1476070"/>
            </a:gdLst>
            <a:ahLst/>
            <a:cxnLst/>
            <a:rect l="l" t="t" r="r" b="b"/>
            <a:pathLst>
              <a:path w="2470158" h="1476070">
                <a:moveTo>
                  <a:pt x="0" y="0"/>
                </a:moveTo>
                <a:lnTo>
                  <a:pt x="2470159" y="0"/>
                </a:lnTo>
                <a:lnTo>
                  <a:pt x="2470159" y="1476070"/>
                </a:lnTo>
                <a:lnTo>
                  <a:pt x="0" y="1476070"/>
                </a:lnTo>
                <a:close/>
              </a:path>
            </a:pathLst>
          </a:custGeom>
          <a:solidFill>
            <a:schemeClr val="accent2"/>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custDataLst>
              <p:tags r:id="rId5"/>
            </p:custDataLst>
          </p:nvPr>
        </p:nvSpPr>
        <p:spPr>
          <a:xfrm>
            <a:off x="8883846" y="2493975"/>
            <a:ext cx="2642042" cy="2757208"/>
          </a:xfrm>
          <a:custGeom>
            <a:avLst/>
            <a:gdLst>
              <a:gd name="connsiteX0" fmla="*/ 0 w 2642042"/>
              <a:gd name="connsiteY0" fmla="*/ 0 h 2197271"/>
              <a:gd name="connsiteX1" fmla="*/ 2642042 w 2642042"/>
              <a:gd name="connsiteY1" fmla="*/ 90372 h 2197271"/>
              <a:gd name="connsiteX2" fmla="*/ 2470159 w 2642042"/>
              <a:gd name="connsiteY2" fmla="*/ 1201411 h 2197271"/>
              <a:gd name="connsiteX3" fmla="*/ 665384 w 2642042"/>
              <a:gd name="connsiteY3" fmla="*/ 2197272 h 2197271"/>
              <a:gd name="connsiteX4" fmla="*/ 0 w 2642042"/>
              <a:gd name="connsiteY4" fmla="*/ 0 h 2197271"/>
            </a:gdLst>
            <a:ahLst/>
            <a:cxnLst/>
            <a:rect l="l" t="t" r="r" b="b"/>
            <a:pathLst>
              <a:path w="2642042" h="2197271">
                <a:moveTo>
                  <a:pt x="0" y="0"/>
                </a:moveTo>
                <a:lnTo>
                  <a:pt x="2642042" y="90372"/>
                </a:lnTo>
                <a:lnTo>
                  <a:pt x="2470159" y="1201411"/>
                </a:lnTo>
                <a:lnTo>
                  <a:pt x="665384" y="2197272"/>
                </a:lnTo>
                <a:lnTo>
                  <a:pt x="0" y="0"/>
                </a:lnTo>
                <a:close/>
              </a:path>
            </a:pathLst>
          </a:custGeom>
          <a:noFill/>
          <a:ln w="8856" cap="flat">
            <a:solidFill>
              <a:schemeClr val="accent2"/>
            </a:solid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custDataLst>
              <p:tags r:id="rId6"/>
            </p:custDataLst>
          </p:nvPr>
        </p:nvSpPr>
        <p:spPr>
          <a:xfrm>
            <a:off x="8896937" y="2953833"/>
            <a:ext cx="2615860" cy="2053142"/>
          </a:xfrm>
          <a:custGeom>
            <a:avLst/>
            <a:gdLst>
              <a:gd name="connsiteX0" fmla="*/ 0 w 2470158"/>
              <a:gd name="connsiteY0" fmla="*/ 0 h 1476070"/>
              <a:gd name="connsiteX1" fmla="*/ 2470158 w 2470158"/>
              <a:gd name="connsiteY1" fmla="*/ 0 h 1476070"/>
              <a:gd name="connsiteX2" fmla="*/ 2470158 w 2470158"/>
              <a:gd name="connsiteY2" fmla="*/ 1476070 h 1476070"/>
              <a:gd name="connsiteX3" fmla="*/ 0 w 2470158"/>
              <a:gd name="connsiteY3" fmla="*/ 1476070 h 1476070"/>
            </a:gdLst>
            <a:ahLst/>
            <a:cxnLst/>
            <a:rect l="l" t="t" r="r" b="b"/>
            <a:pathLst>
              <a:path w="2470158" h="1476070">
                <a:moveTo>
                  <a:pt x="0" y="0"/>
                </a:moveTo>
                <a:lnTo>
                  <a:pt x="2470158" y="0"/>
                </a:lnTo>
                <a:lnTo>
                  <a:pt x="2470158" y="1476070"/>
                </a:lnTo>
                <a:lnTo>
                  <a:pt x="0" y="1476070"/>
                </a:lnTo>
                <a:close/>
              </a:path>
            </a:pathLst>
          </a:custGeom>
          <a:solidFill>
            <a:schemeClr val="accent2"/>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custDataLst>
              <p:tags r:id="rId7"/>
            </p:custDataLst>
          </p:nvPr>
        </p:nvSpPr>
        <p:spPr>
          <a:xfrm>
            <a:off x="1622739" y="2036283"/>
            <a:ext cx="769045" cy="769045"/>
          </a:xfrm>
          <a:custGeom>
            <a:avLst/>
            <a:gdLst>
              <a:gd name="connsiteX0" fmla="*/ 769045 w 769045"/>
              <a:gd name="connsiteY0" fmla="*/ 384523 h 769045"/>
              <a:gd name="connsiteX1" fmla="*/ 384523 w 769045"/>
              <a:gd name="connsiteY1" fmla="*/ 769045 h 769045"/>
              <a:gd name="connsiteX2" fmla="*/ 0 w 769045"/>
              <a:gd name="connsiteY2" fmla="*/ 384523 h 769045"/>
              <a:gd name="connsiteX3" fmla="*/ 384523 w 769045"/>
              <a:gd name="connsiteY3" fmla="*/ 0 h 769045"/>
              <a:gd name="connsiteX4" fmla="*/ 769045 w 769045"/>
              <a:gd name="connsiteY4" fmla="*/ 384523 h 769045"/>
            </a:gdLst>
            <a:ahLst/>
            <a:cxnLst/>
            <a:rect l="l" t="t" r="r" b="b"/>
            <a:pathLst>
              <a:path w="769045" h="769045">
                <a:moveTo>
                  <a:pt x="769045" y="384523"/>
                </a:moveTo>
                <a:cubicBezTo>
                  <a:pt x="769045" y="596888"/>
                  <a:pt x="596889" y="769045"/>
                  <a:pt x="384523" y="769045"/>
                </a:cubicBezTo>
                <a:cubicBezTo>
                  <a:pt x="172157" y="769045"/>
                  <a:pt x="0" y="596888"/>
                  <a:pt x="0" y="384523"/>
                </a:cubicBezTo>
                <a:cubicBezTo>
                  <a:pt x="0" y="172157"/>
                  <a:pt x="172157" y="0"/>
                  <a:pt x="384523" y="0"/>
                </a:cubicBezTo>
                <a:cubicBezTo>
                  <a:pt x="596889" y="0"/>
                  <a:pt x="769045" y="172157"/>
                  <a:pt x="769045" y="384523"/>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custDataLst>
              <p:tags r:id="rId8"/>
            </p:custDataLst>
          </p:nvPr>
        </p:nvSpPr>
        <p:spPr>
          <a:xfrm>
            <a:off x="4422611" y="2036283"/>
            <a:ext cx="769045" cy="769045"/>
          </a:xfrm>
          <a:custGeom>
            <a:avLst/>
            <a:gdLst>
              <a:gd name="connsiteX0" fmla="*/ 769045 w 769045"/>
              <a:gd name="connsiteY0" fmla="*/ 384523 h 769045"/>
              <a:gd name="connsiteX1" fmla="*/ 384522 w 769045"/>
              <a:gd name="connsiteY1" fmla="*/ 769045 h 769045"/>
              <a:gd name="connsiteX2" fmla="*/ 0 w 769045"/>
              <a:gd name="connsiteY2" fmla="*/ 384523 h 769045"/>
              <a:gd name="connsiteX3" fmla="*/ 384522 w 769045"/>
              <a:gd name="connsiteY3" fmla="*/ 0 h 769045"/>
              <a:gd name="connsiteX4" fmla="*/ 769045 w 769045"/>
              <a:gd name="connsiteY4" fmla="*/ 384523 h 769045"/>
            </a:gdLst>
            <a:ahLst/>
            <a:cxnLst/>
            <a:rect l="l" t="t" r="r" b="b"/>
            <a:pathLst>
              <a:path w="769045" h="769045">
                <a:moveTo>
                  <a:pt x="769045" y="384523"/>
                </a:moveTo>
                <a:cubicBezTo>
                  <a:pt x="769045" y="596888"/>
                  <a:pt x="596888" y="769045"/>
                  <a:pt x="384522" y="769045"/>
                </a:cubicBezTo>
                <a:cubicBezTo>
                  <a:pt x="172157" y="769045"/>
                  <a:pt x="0" y="596888"/>
                  <a:pt x="0" y="384523"/>
                </a:cubicBezTo>
                <a:cubicBezTo>
                  <a:pt x="0" y="172157"/>
                  <a:pt x="172157" y="0"/>
                  <a:pt x="384522" y="0"/>
                </a:cubicBezTo>
                <a:cubicBezTo>
                  <a:pt x="596888" y="0"/>
                  <a:pt x="769045" y="172157"/>
                  <a:pt x="769045" y="384523"/>
                </a:cubicBezTo>
                <a:close/>
              </a:path>
            </a:pathLst>
          </a:custGeom>
          <a:solidFill>
            <a:schemeClr val="accent2"/>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custDataLst>
              <p:tags r:id="rId9"/>
            </p:custDataLst>
          </p:nvPr>
        </p:nvSpPr>
        <p:spPr>
          <a:xfrm>
            <a:off x="9820345" y="2036283"/>
            <a:ext cx="769045" cy="769045"/>
          </a:xfrm>
          <a:custGeom>
            <a:avLst/>
            <a:gdLst>
              <a:gd name="connsiteX0" fmla="*/ 769045 w 769045"/>
              <a:gd name="connsiteY0" fmla="*/ 384523 h 769045"/>
              <a:gd name="connsiteX1" fmla="*/ 384523 w 769045"/>
              <a:gd name="connsiteY1" fmla="*/ 769045 h 769045"/>
              <a:gd name="connsiteX2" fmla="*/ 1 w 769045"/>
              <a:gd name="connsiteY2" fmla="*/ 384523 h 769045"/>
              <a:gd name="connsiteX3" fmla="*/ 384523 w 769045"/>
              <a:gd name="connsiteY3" fmla="*/ 0 h 769045"/>
              <a:gd name="connsiteX4" fmla="*/ 769045 w 769045"/>
              <a:gd name="connsiteY4" fmla="*/ 384523 h 769045"/>
            </a:gdLst>
            <a:ahLst/>
            <a:cxnLst/>
            <a:rect l="l" t="t" r="r" b="b"/>
            <a:pathLst>
              <a:path w="769045" h="769045">
                <a:moveTo>
                  <a:pt x="769045" y="384523"/>
                </a:moveTo>
                <a:cubicBezTo>
                  <a:pt x="769045" y="596888"/>
                  <a:pt x="596888" y="769045"/>
                  <a:pt x="384523" y="769045"/>
                </a:cubicBezTo>
                <a:cubicBezTo>
                  <a:pt x="172157" y="769045"/>
                  <a:pt x="1" y="596888"/>
                  <a:pt x="1" y="384523"/>
                </a:cubicBezTo>
                <a:cubicBezTo>
                  <a:pt x="1" y="172157"/>
                  <a:pt x="172157" y="0"/>
                  <a:pt x="384523" y="0"/>
                </a:cubicBezTo>
                <a:cubicBezTo>
                  <a:pt x="596889" y="0"/>
                  <a:pt x="769045" y="172157"/>
                  <a:pt x="769045" y="384523"/>
                </a:cubicBezTo>
                <a:close/>
              </a:path>
            </a:pathLst>
          </a:custGeom>
          <a:solidFill>
            <a:schemeClr val="accent2"/>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2" name="标题 1"/>
          <p:cNvSpPr txBox="1"/>
          <p:nvPr>
            <p:custDataLst>
              <p:tags r:id="rId10"/>
            </p:custDataLst>
          </p:nvPr>
        </p:nvSpPr>
        <p:spPr>
          <a:xfrm>
            <a:off x="927261" y="3002662"/>
            <a:ext cx="2160000" cy="692193"/>
          </a:xfrm>
          <a:prstGeom prst="rect">
            <a:avLst/>
          </a:prstGeom>
          <a:noFill/>
          <a:ln>
            <a:noFill/>
          </a:ln>
        </p:spPr>
        <p:txBody>
          <a:bodyPr vert="horz" wrap="square" lIns="0" tIns="0" rIns="0" bIns="0" rtlCol="0" anchor="ctr"/>
          <a:lstStyle/>
          <a:p>
            <a:pPr algn="ctr">
              <a:lnSpc>
                <a:spcPct val="13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消费者权益保护法</a:t>
            </a: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概述</a:t>
            </a:r>
            <a:endParaRPr kumimoji="1" lang="zh-CN" altLang="en-US"/>
          </a:p>
        </p:txBody>
      </p:sp>
      <p:sp>
        <p:nvSpPr>
          <p:cNvPr id="13" name="标题 1"/>
          <p:cNvSpPr txBox="1"/>
          <p:nvPr>
            <p:custDataLst>
              <p:tags r:id="rId11"/>
            </p:custDataLst>
          </p:nvPr>
        </p:nvSpPr>
        <p:spPr>
          <a:xfrm>
            <a:off x="927261" y="3697015"/>
            <a:ext cx="2160000" cy="1080000"/>
          </a:xfrm>
          <a:prstGeom prst="rect">
            <a:avLst/>
          </a:prstGeom>
          <a:noFill/>
          <a:ln>
            <a:noFill/>
          </a:ln>
        </p:spPr>
        <p:txBody>
          <a:bodyPr vert="horz" wrap="square" lIns="0" tIns="0" rIns="0" bIns="0" rtlCol="0" anchor="t"/>
          <a:lstStyle/>
          <a:p>
            <a:pPr algn="ctr">
              <a:lnSpc>
                <a:spcPct val="150000"/>
              </a:lnSpc>
            </a:pPr>
            <a:r>
              <a:rPr kumimoji="1" lang="zh-CN" altLang="en-US" sz="1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消费者的概念特征</a:t>
            </a:r>
            <a:endParaRPr kumimoji="1" lang="zh-CN" altLang="en-US" sz="1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zh-CN" altLang="en-US" sz="1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消费者权益保护法概念原则</a:t>
            </a:r>
            <a:endParaRPr kumimoji="1" lang="zh-CN" altLang="en-US" sz="1400"/>
          </a:p>
        </p:txBody>
      </p:sp>
      <p:sp>
        <p:nvSpPr>
          <p:cNvPr id="14" name="标题 1"/>
          <p:cNvSpPr txBox="1"/>
          <p:nvPr>
            <p:custDataLst>
              <p:tags r:id="rId12"/>
            </p:custDataLst>
          </p:nvPr>
        </p:nvSpPr>
        <p:spPr>
          <a:xfrm>
            <a:off x="3727133" y="3002662"/>
            <a:ext cx="2160000" cy="692193"/>
          </a:xfrm>
          <a:prstGeom prst="rect">
            <a:avLst/>
          </a:prstGeom>
          <a:noFill/>
          <a:ln>
            <a:noFill/>
          </a:ln>
        </p:spPr>
        <p:txBody>
          <a:bodyPr vert="horz" wrap="square" lIns="0" tIns="0" rIns="0" bIns="0" rtlCol="0" anchor="ctr"/>
          <a:lstStyle/>
          <a:p>
            <a:pPr algn="ctr">
              <a:lnSpc>
                <a:spcPct val="13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消费者的权利</a:t>
            </a:r>
            <a:endParaRPr kumimoji="1" lang="zh-CN" altLang="en-US"/>
          </a:p>
        </p:txBody>
      </p:sp>
      <p:sp>
        <p:nvSpPr>
          <p:cNvPr id="15" name="标题 1"/>
          <p:cNvSpPr txBox="1"/>
          <p:nvPr>
            <p:custDataLst>
              <p:tags r:id="rId13"/>
            </p:custDataLst>
          </p:nvPr>
        </p:nvSpPr>
        <p:spPr>
          <a:xfrm>
            <a:off x="3727133" y="3697015"/>
            <a:ext cx="2160000" cy="1080000"/>
          </a:xfrm>
          <a:prstGeom prst="rect">
            <a:avLst/>
          </a:prstGeom>
          <a:noFill/>
          <a:ln>
            <a:noFill/>
          </a:ln>
        </p:spPr>
        <p:txBody>
          <a:bodyPr vert="horz" wrap="square" lIns="0" tIns="0" rIns="0" bIns="0" rtlCol="0" anchor="t"/>
          <a:lstStyle/>
          <a:p>
            <a:pPr algn="l">
              <a:lnSpc>
                <a:spcPct val="150000"/>
              </a:lnSpc>
            </a:pPr>
            <a:r>
              <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保障安全权、知悉真情权、自主选择权、公平交易权、获得赔偿权、依法结社权、获取知识权、人格尊严权、监督批评权</a:t>
            </a:r>
            <a:endPar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6" name="标题 1"/>
          <p:cNvSpPr txBox="1"/>
          <p:nvPr>
            <p:custDataLst>
              <p:tags r:id="rId14"/>
            </p:custDataLst>
          </p:nvPr>
        </p:nvSpPr>
        <p:spPr>
          <a:xfrm>
            <a:off x="9124867" y="3004823"/>
            <a:ext cx="2160000" cy="692193"/>
          </a:xfrm>
          <a:prstGeom prst="rect">
            <a:avLst/>
          </a:prstGeom>
          <a:noFill/>
          <a:ln>
            <a:noFill/>
          </a:ln>
        </p:spPr>
        <p:txBody>
          <a:bodyPr vert="horz" wrap="square" lIns="0" tIns="0" rIns="0" bIns="0" rtlCol="0" anchor="ctr"/>
          <a:lstStyle/>
          <a:p>
            <a:pPr algn="ctr">
              <a:lnSpc>
                <a:spcPct val="13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消费者权益的法律保护</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7" name="标题 1"/>
          <p:cNvSpPr txBox="1"/>
          <p:nvPr>
            <p:custDataLst>
              <p:tags r:id="rId15"/>
            </p:custDataLst>
          </p:nvPr>
        </p:nvSpPr>
        <p:spPr>
          <a:xfrm>
            <a:off x="9124867" y="3699176"/>
            <a:ext cx="2160000" cy="1080000"/>
          </a:xfrm>
          <a:prstGeom prst="rect">
            <a:avLst/>
          </a:prstGeom>
          <a:noFill/>
          <a:ln>
            <a:noFill/>
          </a:ln>
        </p:spPr>
        <p:txBody>
          <a:bodyPr vert="horz" wrap="square" lIns="0" tIns="0" rIns="0" bIns="0" rtlCol="0" anchor="t"/>
          <a:lstStyle/>
          <a:p>
            <a:pPr algn="l">
              <a:lnSpc>
                <a:spcPct val="150000"/>
              </a:lnSpc>
            </a:pPr>
            <a:r>
              <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国家和</a:t>
            </a:r>
            <a:r>
              <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消费者协会</a:t>
            </a:r>
            <a:r>
              <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对消费者合法权益的保护、消费者权益争议的解决途径、赔偿责任主体</a:t>
            </a:r>
            <a:endPar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8" name="标题 1"/>
          <p:cNvSpPr txBox="1"/>
          <p:nvPr>
            <p:custDataLst>
              <p:tags r:id="rId16"/>
            </p:custDataLst>
          </p:nvPr>
        </p:nvSpPr>
        <p:spPr>
          <a:xfrm flipH="1">
            <a:off x="6260302" y="2385883"/>
            <a:ext cx="2395531" cy="2865300"/>
          </a:xfrm>
          <a:custGeom>
            <a:avLst/>
            <a:gdLst>
              <a:gd name="connsiteX0" fmla="*/ 2481677 w 2481676"/>
              <a:gd name="connsiteY0" fmla="*/ 1938561 h 2179551"/>
              <a:gd name="connsiteX1" fmla="*/ 24808 w 2481676"/>
              <a:gd name="connsiteY1" fmla="*/ 2179552 h 2179551"/>
              <a:gd name="connsiteX2" fmla="*/ 0 w 2481676"/>
              <a:gd name="connsiteY2" fmla="*/ 0 h 2179551"/>
              <a:gd name="connsiteX3" fmla="*/ 2238028 w 2481676"/>
              <a:gd name="connsiteY3" fmla="*/ 376549 h 2179551"/>
              <a:gd name="connsiteX4" fmla="*/ 2481677 w 2481676"/>
              <a:gd name="connsiteY4" fmla="*/ 1938561 h 2179551"/>
            </a:gdLst>
            <a:ahLst/>
            <a:cxnLst/>
            <a:rect l="l" t="t" r="r" b="b"/>
            <a:pathLst>
              <a:path w="2481676" h="2179551">
                <a:moveTo>
                  <a:pt x="2481677" y="1938561"/>
                </a:moveTo>
                <a:lnTo>
                  <a:pt x="24808" y="2179552"/>
                </a:lnTo>
                <a:lnTo>
                  <a:pt x="0" y="0"/>
                </a:lnTo>
                <a:lnTo>
                  <a:pt x="2238028" y="376549"/>
                </a:lnTo>
                <a:lnTo>
                  <a:pt x="2481677" y="1938561"/>
                </a:lnTo>
                <a:close/>
              </a:path>
            </a:pathLst>
          </a:custGeom>
          <a:noFill/>
          <a:ln w="8856"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custDataLst>
              <p:tags r:id="rId17"/>
            </p:custDataLst>
          </p:nvPr>
        </p:nvSpPr>
        <p:spPr>
          <a:xfrm flipH="1">
            <a:off x="6222988" y="2953833"/>
            <a:ext cx="2470158" cy="2053142"/>
          </a:xfrm>
          <a:custGeom>
            <a:avLst/>
            <a:gdLst>
              <a:gd name="connsiteX0" fmla="*/ 0 w 2470158"/>
              <a:gd name="connsiteY0" fmla="*/ 0 h 1476070"/>
              <a:gd name="connsiteX1" fmla="*/ 2470159 w 2470158"/>
              <a:gd name="connsiteY1" fmla="*/ 0 h 1476070"/>
              <a:gd name="connsiteX2" fmla="*/ 2470159 w 2470158"/>
              <a:gd name="connsiteY2" fmla="*/ 1476070 h 1476070"/>
              <a:gd name="connsiteX3" fmla="*/ 0 w 2470158"/>
              <a:gd name="connsiteY3" fmla="*/ 1476070 h 1476070"/>
            </a:gdLst>
            <a:ahLst/>
            <a:cxnLst/>
            <a:rect l="l" t="t" r="r" b="b"/>
            <a:pathLst>
              <a:path w="2470158" h="1476070">
                <a:moveTo>
                  <a:pt x="0" y="0"/>
                </a:moveTo>
                <a:lnTo>
                  <a:pt x="2470159" y="0"/>
                </a:lnTo>
                <a:lnTo>
                  <a:pt x="2470159" y="1476070"/>
                </a:lnTo>
                <a:lnTo>
                  <a:pt x="0" y="1476070"/>
                </a:ln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custDataLst>
              <p:tags r:id="rId18"/>
            </p:custDataLst>
          </p:nvPr>
        </p:nvSpPr>
        <p:spPr>
          <a:xfrm flipH="1">
            <a:off x="7073545" y="2036283"/>
            <a:ext cx="769045" cy="769045"/>
          </a:xfrm>
          <a:custGeom>
            <a:avLst/>
            <a:gdLst>
              <a:gd name="connsiteX0" fmla="*/ 769045 w 769045"/>
              <a:gd name="connsiteY0" fmla="*/ 384523 h 769045"/>
              <a:gd name="connsiteX1" fmla="*/ 384522 w 769045"/>
              <a:gd name="connsiteY1" fmla="*/ 769045 h 769045"/>
              <a:gd name="connsiteX2" fmla="*/ 0 w 769045"/>
              <a:gd name="connsiteY2" fmla="*/ 384523 h 769045"/>
              <a:gd name="connsiteX3" fmla="*/ 384522 w 769045"/>
              <a:gd name="connsiteY3" fmla="*/ 0 h 769045"/>
              <a:gd name="connsiteX4" fmla="*/ 769045 w 769045"/>
              <a:gd name="connsiteY4" fmla="*/ 384523 h 769045"/>
            </a:gdLst>
            <a:ahLst/>
            <a:cxnLst/>
            <a:rect l="l" t="t" r="r" b="b"/>
            <a:pathLst>
              <a:path w="769045" h="769045">
                <a:moveTo>
                  <a:pt x="769045" y="384523"/>
                </a:moveTo>
                <a:cubicBezTo>
                  <a:pt x="769045" y="596888"/>
                  <a:pt x="596888" y="769045"/>
                  <a:pt x="384522" y="769045"/>
                </a:cubicBezTo>
                <a:cubicBezTo>
                  <a:pt x="172157" y="769045"/>
                  <a:pt x="0" y="596888"/>
                  <a:pt x="0" y="384523"/>
                </a:cubicBezTo>
                <a:cubicBezTo>
                  <a:pt x="0" y="172157"/>
                  <a:pt x="172157" y="0"/>
                  <a:pt x="384522" y="0"/>
                </a:cubicBezTo>
                <a:cubicBezTo>
                  <a:pt x="596888" y="0"/>
                  <a:pt x="769045" y="172157"/>
                  <a:pt x="769045" y="384523"/>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custDataLst>
              <p:tags r:id="rId19"/>
            </p:custDataLst>
          </p:nvPr>
        </p:nvSpPr>
        <p:spPr>
          <a:xfrm>
            <a:off x="6378067" y="3002662"/>
            <a:ext cx="2160000" cy="692193"/>
          </a:xfrm>
          <a:prstGeom prst="rect">
            <a:avLst/>
          </a:prstGeom>
          <a:noFill/>
          <a:ln>
            <a:noFill/>
          </a:ln>
        </p:spPr>
        <p:txBody>
          <a:bodyPr vert="horz" wrap="square" lIns="0" tIns="0" rIns="0" bIns="0" rtlCol="0" anchor="ctr"/>
          <a:lstStyle/>
          <a:p>
            <a:pPr algn="ctr">
              <a:lnSpc>
                <a:spcPct val="13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经营者的义务</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2" name="标题 1"/>
          <p:cNvSpPr txBox="1"/>
          <p:nvPr>
            <p:custDataLst>
              <p:tags r:id="rId20"/>
            </p:custDataLst>
          </p:nvPr>
        </p:nvSpPr>
        <p:spPr>
          <a:xfrm>
            <a:off x="6378067" y="3697015"/>
            <a:ext cx="2160000" cy="1080000"/>
          </a:xfrm>
          <a:prstGeom prst="rect">
            <a:avLst/>
          </a:prstGeom>
          <a:noFill/>
          <a:ln>
            <a:noFill/>
          </a:ln>
        </p:spPr>
        <p:txBody>
          <a:bodyPr vert="horz" wrap="square" lIns="0" tIns="0" rIns="0" bIns="0" rtlCol="0" anchor="t"/>
          <a:lstStyle/>
          <a:p>
            <a:pPr algn="l">
              <a:lnSpc>
                <a:spcPct val="150000"/>
              </a:lnSpc>
            </a:pPr>
            <a:r>
              <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依法定或约定履行义务，接受消费者监督、保证商品和服务安全、提供商品和服务真实信息、标明真实名称和标记、履行三包等</a:t>
            </a:r>
            <a:endParaRPr kumimoji="1" lang="zh-CN" altLang="en-US" sz="12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3" name="标题 1"/>
          <p:cNvSpPr txBox="1"/>
          <p:nvPr>
            <p:custDataLst>
              <p:tags r:id="rId21"/>
            </p:custDataLst>
          </p:nvPr>
        </p:nvSpPr>
        <p:spPr>
          <a:xfrm>
            <a:off x="1852739" y="2266283"/>
            <a:ext cx="309044" cy="309044"/>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custDataLst>
              <p:tags r:id="rId22"/>
            </p:custDataLst>
          </p:nvPr>
        </p:nvSpPr>
        <p:spPr>
          <a:xfrm>
            <a:off x="4647460" y="2266283"/>
            <a:ext cx="319347" cy="30904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custDataLst>
              <p:tags r:id="rId23"/>
            </p:custDataLst>
          </p:nvPr>
        </p:nvSpPr>
        <p:spPr>
          <a:xfrm>
            <a:off x="7252467" y="2240805"/>
            <a:ext cx="411200" cy="360000"/>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custDataLst>
              <p:tags r:id="rId24"/>
            </p:custDataLst>
          </p:nvPr>
        </p:nvSpPr>
        <p:spPr>
          <a:xfrm>
            <a:off x="10031149" y="2247087"/>
            <a:ext cx="347437" cy="347437"/>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a:t>
            </a: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28"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29"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30"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8413750" y="1791970"/>
            <a:ext cx="3104515" cy="4203065"/>
          </a:xfrm>
          <a:prstGeom prst="rect">
            <a:avLst/>
          </a:prstGeom>
          <a:solidFill>
            <a:schemeClr val="bg1"/>
          </a:solidFill>
          <a:ln w="3175" cap="sq">
            <a:solidFill>
              <a:schemeClr val="bg1">
                <a:lumMod val="65000"/>
              </a:schemeClr>
            </a:solidFill>
          </a:ln>
          <a:effectLst>
            <a:outerShdw blurRad="190500" sx="102000" sy="102000" algn="ctr" rotWithShape="0">
              <a:schemeClr val="bg1">
                <a:lumMod val="65000"/>
                <a:alpha val="10000"/>
              </a:schemeClr>
            </a:outerShdw>
          </a:effectLst>
        </p:spPr>
        <p:txBody>
          <a:bodyPr vert="horz" wrap="square" lIns="91440" tIns="45720" rIns="91440" bIns="45720" rtlCol="0" anchor="t"/>
          <a:lstStyle/>
          <a:p>
            <a:pPr algn="l">
              <a:lnSpc>
                <a:spcPct val="110000"/>
              </a:lnSpc>
            </a:pPr>
            <a:endParaRPr kumimoji="1" lang="zh-CN" altLang="en-US"/>
          </a:p>
        </p:txBody>
      </p:sp>
      <p:sp>
        <p:nvSpPr>
          <p:cNvPr id="4" name="标题 1"/>
          <p:cNvSpPr txBox="1"/>
          <p:nvPr/>
        </p:nvSpPr>
        <p:spPr>
          <a:xfrm>
            <a:off x="8413496" y="1791762"/>
            <a:ext cx="3104737" cy="305790"/>
          </a:xfrm>
          <a:prstGeom prst="rect">
            <a:avLst/>
          </a:pr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5" name="标题 1"/>
          <p:cNvSpPr txBox="1"/>
          <p:nvPr/>
        </p:nvSpPr>
        <p:spPr>
          <a:xfrm>
            <a:off x="660400" y="1791970"/>
            <a:ext cx="3104515" cy="4203065"/>
          </a:xfrm>
          <a:prstGeom prst="rect">
            <a:avLst/>
          </a:prstGeom>
          <a:solidFill>
            <a:schemeClr val="bg1"/>
          </a:solidFill>
          <a:ln w="3175" cap="sq">
            <a:solidFill>
              <a:schemeClr val="bg1">
                <a:lumMod val="65000"/>
              </a:schemeClr>
            </a:solidFill>
          </a:ln>
          <a:effectLst>
            <a:outerShdw blurRad="190500" sx="102000" sy="102000" algn="ctr" rotWithShape="0">
              <a:schemeClr val="bg1">
                <a:lumMod val="65000"/>
                <a:alpha val="10000"/>
              </a:schemeClr>
            </a:outerShdw>
          </a:effectLst>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a:off x="660400" y="1791762"/>
            <a:ext cx="3104737" cy="305790"/>
          </a:xfrm>
          <a:prstGeom prst="rect">
            <a:avLst/>
          </a:pr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7" name="标题 1"/>
          <p:cNvSpPr txBox="1"/>
          <p:nvPr/>
        </p:nvSpPr>
        <p:spPr>
          <a:xfrm>
            <a:off x="4184410" y="1456690"/>
            <a:ext cx="3823181" cy="4537710"/>
          </a:xfrm>
          <a:prstGeom prst="rect">
            <a:avLst/>
          </a:prstGeom>
          <a:solidFill>
            <a:schemeClr val="bg1"/>
          </a:solidFill>
          <a:ln w="3175" cap="sq">
            <a:solidFill>
              <a:schemeClr val="accent1"/>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a:off x="4184410" y="1456690"/>
            <a:ext cx="3823181" cy="305790"/>
          </a:xfrm>
          <a:prstGeom prst="rect">
            <a:avLst/>
          </a:prstGeom>
          <a:solidFill>
            <a:schemeClr val="accent1"/>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9" name="标题 1"/>
          <p:cNvSpPr txBox="1"/>
          <p:nvPr/>
        </p:nvSpPr>
        <p:spPr>
          <a:xfrm>
            <a:off x="4418965" y="2988310"/>
            <a:ext cx="3340735" cy="2667000"/>
          </a:xfrm>
          <a:prstGeom prst="rect">
            <a:avLst/>
          </a:prstGeom>
          <a:noFill/>
          <a:ln>
            <a:noFill/>
          </a:ln>
        </p:spPr>
        <p:txBody>
          <a:bodyPr vert="horz" wrap="square" lIns="0" tIns="0" rIns="0" bIns="0" rtlCol="0" anchor="t"/>
          <a:lstStyle/>
          <a:p>
            <a:pPr algn="l">
              <a:lnSpc>
                <a:spcPct val="150000"/>
              </a:lnSpc>
            </a:pPr>
            <a:r>
              <a:rPr kumimoji="1" lang="zh-CN" altLang="en-US" sz="1600"/>
              <a:t>狭义的消费者权益保护法：1993年10月31日通过，2009年8月、2013年10月两次修正</a:t>
            </a:r>
            <a:endParaRPr kumimoji="1" lang="zh-CN" altLang="en-US" sz="1600"/>
          </a:p>
          <a:p>
            <a:pPr algn="l">
              <a:lnSpc>
                <a:spcPct val="150000"/>
              </a:lnSpc>
            </a:pPr>
            <a:r>
              <a:rPr kumimoji="1" lang="zh-CN" altLang="en-US" sz="1600"/>
              <a:t>广义的消费者权益保护法：除消费者权益保护法以外，还包括保护消费者权益的地方性法规以及其他法律、法规中涉及的保护消费者权益相关条款。</a:t>
            </a:r>
            <a:endParaRPr kumimoji="1" lang="zh-CN" altLang="en-US" sz="1600"/>
          </a:p>
        </p:txBody>
      </p:sp>
      <p:sp>
        <p:nvSpPr>
          <p:cNvPr id="10" name="标题 1"/>
          <p:cNvSpPr txBox="1"/>
          <p:nvPr/>
        </p:nvSpPr>
        <p:spPr>
          <a:xfrm>
            <a:off x="849772" y="2764772"/>
            <a:ext cx="2753932" cy="594499"/>
          </a:xfrm>
          <a:prstGeom prst="rect">
            <a:avLst/>
          </a:prstGeom>
          <a:noFill/>
          <a:ln>
            <a:noFill/>
          </a:ln>
        </p:spPr>
        <p:txBody>
          <a:bodyPr vert="horz" wrap="square" lIns="0" tIns="0" rIns="0" bIns="0" rtlCol="0" anchor="ctr"/>
          <a:lstStyle/>
          <a:p>
            <a:pPr algn="ctr">
              <a:lnSpc>
                <a:spcPct val="130000"/>
              </a:lnSpc>
            </a:pPr>
            <a:r>
              <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消费者的概念和特征</a:t>
            </a:r>
            <a:endPar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1" name="标题 1"/>
          <p:cNvSpPr txBox="1"/>
          <p:nvPr/>
        </p:nvSpPr>
        <p:spPr>
          <a:xfrm>
            <a:off x="868680" y="3222625"/>
            <a:ext cx="2788920" cy="2684145"/>
          </a:xfrm>
          <a:prstGeom prst="rect">
            <a:avLst/>
          </a:prstGeom>
          <a:noFill/>
          <a:ln>
            <a:noFill/>
          </a:ln>
        </p:spPr>
        <p:txBody>
          <a:bodyPr vert="horz" wrap="square" lIns="0" tIns="0" rIns="0" bIns="0" rtlCol="0" anchor="t"/>
          <a:lstStyle/>
          <a:p>
            <a:pPr algn="l">
              <a:lnSpc>
                <a:spcPct val="150000"/>
              </a:lnSpc>
            </a:pPr>
            <a:r>
              <a:rPr kumimoji="1" lang="zh-CN" altLang="en-US" sz="1600" b="1"/>
              <a:t>概念：</a:t>
            </a:r>
            <a:endParaRPr kumimoji="1" lang="zh-CN" altLang="en-US" sz="1600"/>
          </a:p>
          <a:p>
            <a:pPr algn="l">
              <a:lnSpc>
                <a:spcPct val="150000"/>
              </a:lnSpc>
            </a:pPr>
            <a:r>
              <a:rPr kumimoji="1" lang="zh-CN" altLang="en-US" sz="1600"/>
              <a:t>消费者是指为生活需要购买、使用商品或接受服务的人。</a:t>
            </a:r>
            <a:endParaRPr kumimoji="1" lang="zh-CN" altLang="en-US" sz="1600"/>
          </a:p>
          <a:p>
            <a:pPr algn="l">
              <a:lnSpc>
                <a:spcPct val="150000"/>
              </a:lnSpc>
            </a:pPr>
            <a:r>
              <a:rPr kumimoji="1" lang="zh-CN" altLang="en-US" sz="1600" b="1"/>
              <a:t>特征：</a:t>
            </a:r>
            <a:endParaRPr kumimoji="1" lang="zh-CN" altLang="en-US" sz="1600" b="1"/>
          </a:p>
          <a:p>
            <a:pPr algn="l">
              <a:lnSpc>
                <a:spcPct val="150000"/>
              </a:lnSpc>
            </a:pPr>
            <a:r>
              <a:rPr kumimoji="1" lang="zh-CN" altLang="en-US" sz="1600"/>
              <a:t>🔺消费者是自然人</a:t>
            </a:r>
            <a:endParaRPr kumimoji="1" lang="zh-CN" altLang="en-US" sz="1600"/>
          </a:p>
          <a:p>
            <a:pPr algn="l">
              <a:lnSpc>
                <a:spcPct val="150000"/>
              </a:lnSpc>
            </a:pPr>
            <a:r>
              <a:rPr kumimoji="1" lang="zh-CN" altLang="en-US" sz="1600">
                <a:sym typeface="+mn-ea"/>
              </a:rPr>
              <a:t>🔺</a:t>
            </a:r>
            <a:r>
              <a:rPr kumimoji="1" lang="zh-CN" altLang="en-US" sz="1600"/>
              <a:t>消费目的是满足生活需要</a:t>
            </a:r>
            <a:endParaRPr kumimoji="1" lang="zh-CN" altLang="en-US" sz="1600"/>
          </a:p>
          <a:p>
            <a:pPr algn="l">
              <a:lnSpc>
                <a:spcPct val="150000"/>
              </a:lnSpc>
            </a:pPr>
            <a:r>
              <a:rPr kumimoji="1" lang="zh-CN" altLang="en-US" sz="1600">
                <a:sym typeface="+mn-ea"/>
              </a:rPr>
              <a:t>🔺</a:t>
            </a:r>
            <a:r>
              <a:rPr kumimoji="1" lang="zh-CN" altLang="en-US" sz="1600"/>
              <a:t>消费活动必须合法</a:t>
            </a:r>
            <a:endParaRPr kumimoji="1" lang="zh-CN" altLang="en-US" sz="1600"/>
          </a:p>
        </p:txBody>
      </p:sp>
      <p:sp>
        <p:nvSpPr>
          <p:cNvPr id="12" name="标题 1"/>
          <p:cNvSpPr txBox="1"/>
          <p:nvPr/>
        </p:nvSpPr>
        <p:spPr>
          <a:xfrm>
            <a:off x="8602234" y="3359150"/>
            <a:ext cx="2753932" cy="1803400"/>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⭐自愿、平等、公平、诚实信用原则</a:t>
            </a:r>
            <a:endPar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国家对处于弱势地位的消费者给予特别保护原则</a:t>
            </a:r>
            <a:endPar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社会保护原则</a:t>
            </a:r>
            <a:endParaRPr kumimoji="1" lang="zh-CN" altLang="en-US" sz="1600"/>
          </a:p>
        </p:txBody>
      </p:sp>
      <p:sp>
        <p:nvSpPr>
          <p:cNvPr id="13" name="标题 1"/>
          <p:cNvSpPr txBox="1"/>
          <p:nvPr/>
        </p:nvSpPr>
        <p:spPr>
          <a:xfrm>
            <a:off x="5819727" y="5733859"/>
            <a:ext cx="92992" cy="92992"/>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6017435" y="5733859"/>
            <a:ext cx="92992" cy="92992"/>
          </a:xfrm>
          <a:prstGeom prst="ellipse">
            <a:avLst/>
          </a:prstGeom>
          <a:solidFill>
            <a:schemeClr val="accent1">
              <a:lumMod val="60000"/>
              <a:lumOff val="4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6215143" y="5733859"/>
            <a:ext cx="92992" cy="92992"/>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980310" y="2260951"/>
            <a:ext cx="464918" cy="50362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17" name="标题 1"/>
          <p:cNvSpPr txBox="1"/>
          <p:nvPr/>
        </p:nvSpPr>
        <p:spPr>
          <a:xfrm>
            <a:off x="5844191" y="1906756"/>
            <a:ext cx="503620" cy="48737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a:off x="9714055" y="2301869"/>
            <a:ext cx="503620" cy="456590"/>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lumMod val="65000"/>
            </a:schemeClr>
          </a:solidFill>
          <a:ln cap="sq">
            <a:noFill/>
            <a:prstDash val="solid"/>
            <a:miter/>
          </a:ln>
          <a:effectLst/>
        </p:spPr>
        <p:txBody>
          <a:bodyPr vert="horz" wrap="square" lIns="144000" tIns="45720" rIns="91440" bIns="45720" rtlCol="0" anchor="ctr"/>
          <a:lstStyle/>
          <a:p>
            <a:pPr algn="l">
              <a:lnSpc>
                <a:spcPct val="130000"/>
              </a:lnSpc>
            </a:pPr>
            <a:endParaRPr kumimoji="1" lang="zh-CN" altLang="en-US"/>
          </a:p>
        </p:txBody>
      </p:sp>
      <p:sp>
        <p:nvSpPr>
          <p:cNvPr id="19" name="标题 1"/>
          <p:cNvSpPr txBox="1"/>
          <p:nvPr/>
        </p:nvSpPr>
        <p:spPr>
          <a:xfrm>
            <a:off x="4418330" y="2393950"/>
            <a:ext cx="3048000" cy="594360"/>
          </a:xfrm>
          <a:prstGeom prst="rect">
            <a:avLst/>
          </a:prstGeom>
          <a:noFill/>
          <a:ln>
            <a:noFill/>
          </a:ln>
        </p:spPr>
        <p:txBody>
          <a:bodyPr vert="horz" wrap="square" lIns="0" tIns="0" rIns="0" bIns="0" rtlCol="0" anchor="ctr"/>
          <a:lstStyle/>
          <a:p>
            <a:pPr algn="ctr">
              <a:lnSpc>
                <a:spcPct val="130000"/>
              </a:lnSpc>
            </a:pPr>
            <a:r>
              <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a:t>
            </a:r>
            <a:r>
              <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a:t>
            </a:r>
            <a:r>
              <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的概念</a:t>
            </a:r>
            <a:endPar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0" name="标题 1"/>
          <p:cNvSpPr txBox="1"/>
          <p:nvPr/>
        </p:nvSpPr>
        <p:spPr>
          <a:xfrm>
            <a:off x="8427085" y="2764790"/>
            <a:ext cx="3089275" cy="594360"/>
          </a:xfrm>
          <a:prstGeom prst="rect">
            <a:avLst/>
          </a:prstGeom>
          <a:noFill/>
          <a:ln>
            <a:noFill/>
          </a:ln>
        </p:spPr>
        <p:txBody>
          <a:bodyPr vert="horz" wrap="square" lIns="0" tIns="0" rIns="0" bIns="0" rtlCol="0" anchor="ctr"/>
          <a:lstStyle/>
          <a:p>
            <a:pPr algn="ctr">
              <a:lnSpc>
                <a:spcPct val="130000"/>
              </a:lnSpc>
            </a:pPr>
            <a:r>
              <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消费者权益保护法的原则</a:t>
            </a:r>
            <a:endPar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a:t>
            </a: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法概述</a:t>
            </a:r>
            <a:endParaRPr kumimoji="1" lang="zh-CN" altLang="en-US"/>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custDataLst>
              <p:tags r:id="rId1"/>
            </p:custDataLst>
          </p:nvPr>
        </p:nvSpPr>
        <p:spPr>
          <a:xfrm>
            <a:off x="660400" y="1950238"/>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custDataLst>
              <p:tags r:id="rId2"/>
            </p:custDataLst>
          </p:nvPr>
        </p:nvSpPr>
        <p:spPr>
          <a:xfrm rot="10800000">
            <a:off x="5224241" y="4860299"/>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887095" y="2153920"/>
            <a:ext cx="4563745" cy="4254500"/>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4"/>
            </p:custDataLst>
          </p:nvPr>
        </p:nvSpPr>
        <p:spPr>
          <a:xfrm>
            <a:off x="887331" y="2153808"/>
            <a:ext cx="4563842" cy="545802"/>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5"/>
            </p:custDataLst>
          </p:nvPr>
        </p:nvSpPr>
        <p:spPr>
          <a:xfrm>
            <a:off x="1114262" y="2774009"/>
            <a:ext cx="4109977" cy="2111690"/>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保障安全权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知悉真情权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自主选择权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公平交易权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获得赔偿权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依法结社权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获取知识权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人格尊严权</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监督批评权9</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8" name="标题 1"/>
          <p:cNvSpPr txBox="1"/>
          <p:nvPr>
            <p:custDataLst>
              <p:tags r:id="rId6"/>
            </p:custDataLst>
          </p:nvPr>
        </p:nvSpPr>
        <p:spPr>
          <a:xfrm>
            <a:off x="1115798" y="2164119"/>
            <a:ext cx="4090900" cy="545802"/>
          </a:xfrm>
          <a:prstGeom prst="rect">
            <a:avLst/>
          </a:prstGeom>
          <a:noFill/>
          <a:ln>
            <a:noFill/>
          </a:ln>
        </p:spPr>
        <p:txBody>
          <a:bodyPr vert="horz" wrap="square" lIns="0" tIns="0" rIns="0" bIns="0" rtlCol="0" anchor="ctr"/>
          <a:lstStyle/>
          <a:p>
            <a:pPr algn="ctr">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a:t>
            </a: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者的</a:t>
            </a: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权利</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9" name="标题 1"/>
          <p:cNvSpPr txBox="1"/>
          <p:nvPr>
            <p:custDataLst>
              <p:tags r:id="rId7"/>
            </p:custDataLst>
          </p:nvPr>
        </p:nvSpPr>
        <p:spPr>
          <a:xfrm>
            <a:off x="6501196" y="1950238"/>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custDataLst>
              <p:tags r:id="rId8"/>
            </p:custDataLst>
          </p:nvPr>
        </p:nvSpPr>
        <p:spPr>
          <a:xfrm rot="10800000">
            <a:off x="11065037" y="4860299"/>
            <a:ext cx="453863" cy="453863"/>
          </a:xfrm>
          <a:prstGeom prst="halfFrame">
            <a:avLst>
              <a:gd name="adj1" fmla="val 14215"/>
              <a:gd name="adj2" fmla="val 15686"/>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9"/>
            </p:custDataLst>
          </p:nvPr>
        </p:nvSpPr>
        <p:spPr>
          <a:xfrm>
            <a:off x="6727825" y="2153920"/>
            <a:ext cx="4563745" cy="4254500"/>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10"/>
            </p:custDataLst>
          </p:nvPr>
        </p:nvSpPr>
        <p:spPr>
          <a:xfrm>
            <a:off x="6728127" y="2153808"/>
            <a:ext cx="4563842" cy="545802"/>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11"/>
            </p:custDataLst>
          </p:nvPr>
        </p:nvSpPr>
        <p:spPr>
          <a:xfrm>
            <a:off x="6820535" y="2774315"/>
            <a:ext cx="4379595" cy="3245485"/>
          </a:xfrm>
          <a:prstGeom prst="rect">
            <a:avLst/>
          </a:prstGeom>
          <a:noFill/>
          <a:ln>
            <a:noFill/>
          </a:ln>
        </p:spPr>
        <p:txBody>
          <a:bodyPr vert="horz" wrap="square" lIns="0" tIns="0" rIns="0" bIns="0" rtlCol="0" anchor="t"/>
          <a:lstStyle/>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依法定或约定履行义务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接受消费者监督</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保证商品和服务安全</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提供商品和服务真实信息</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标明真实名称和标记</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🔺出具购货凭证或者服务单据的义务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保证商品或服务质量的义务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履行</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三包</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或其他责任的义务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不得以格式合同等方式排除或限制消费者权利的义务</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不得侵犯消费者人格权的义务</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10</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50000"/>
              </a:lnSpc>
            </a:pPr>
            <a:endParaRPr kumimoji="1" lang="zh-CN" altLang="en-US" sz="1400"/>
          </a:p>
          <a:p>
            <a:pPr algn="l">
              <a:lnSpc>
                <a:spcPct val="150000"/>
              </a:lnSpc>
            </a:pPr>
            <a:endParaRPr kumimoji="1" lang="zh-CN" altLang="en-US" sz="1200"/>
          </a:p>
          <a:p>
            <a:pPr algn="l">
              <a:lnSpc>
                <a:spcPct val="150000"/>
              </a:lnSpc>
            </a:pPr>
            <a:endParaRPr kumimoji="1" lang="zh-CN" altLang="en-US" sz="1200"/>
          </a:p>
        </p:txBody>
      </p:sp>
      <p:sp>
        <p:nvSpPr>
          <p:cNvPr id="14" name="标题 1"/>
          <p:cNvSpPr txBox="1"/>
          <p:nvPr>
            <p:custDataLst>
              <p:tags r:id="rId12"/>
            </p:custDataLst>
          </p:nvPr>
        </p:nvSpPr>
        <p:spPr>
          <a:xfrm>
            <a:off x="6956594" y="2164119"/>
            <a:ext cx="4116300" cy="545802"/>
          </a:xfrm>
          <a:prstGeom prst="rect">
            <a:avLst/>
          </a:prstGeom>
          <a:noFill/>
          <a:ln>
            <a:noFill/>
          </a:ln>
        </p:spPr>
        <p:txBody>
          <a:bodyPr vert="horz" wrap="square" lIns="0" tIns="0" rIns="0" bIns="0" rtlCol="0" anchor="ctr"/>
          <a:lstStyle/>
          <a:p>
            <a:pPr algn="ctr">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经营</a:t>
            </a: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者的义务</a:t>
            </a:r>
            <a:endParaRPr kumimoji="1" lang="zh-CN" altLang="en-US"/>
          </a:p>
        </p:txBody>
      </p:sp>
      <p:sp>
        <p:nvSpPr>
          <p:cNvPr id="15"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消费者的权利、经营者的义务</a:t>
            </a:r>
            <a:endPar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6"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3651" y="1870613"/>
            <a:ext cx="3420000" cy="3420000"/>
          </a:xfrm>
          <a:prstGeom prst="roundRect">
            <a:avLst>
              <a:gd name="adj" fmla="val 596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3590" y="2635250"/>
            <a:ext cx="2879725" cy="2169795"/>
          </a:xfrm>
          <a:prstGeom prst="rect">
            <a:avLst/>
          </a:prstGeom>
          <a:noFill/>
          <a:ln>
            <a:noFill/>
          </a:ln>
        </p:spPr>
        <p:txBody>
          <a:bodyPr vert="horz" wrap="square" lIns="0" tIns="0" rIns="0" bIns="0" rtlCol="0" anchor="t"/>
          <a:lstStyle/>
          <a:p>
            <a:pPr algn="l">
              <a:lnSpc>
                <a:spcPct val="150000"/>
              </a:lnSpc>
            </a:pP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🔺立法保护</a:t>
            </a:r>
            <a:endPar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行政保护</a:t>
            </a:r>
            <a:endPar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司法保护</a:t>
            </a:r>
            <a:endParaRPr kumimoji="1" lang="en-US" altLang="zh-CN">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zh-CN" altLang="en-US"/>
          </a:p>
        </p:txBody>
      </p:sp>
      <p:sp>
        <p:nvSpPr>
          <p:cNvPr id="5" name="标题 1"/>
          <p:cNvSpPr txBox="1"/>
          <p:nvPr/>
        </p:nvSpPr>
        <p:spPr>
          <a:xfrm>
            <a:off x="783651" y="2096062"/>
            <a:ext cx="2880000" cy="612000"/>
          </a:xfrm>
          <a:prstGeom prst="rect">
            <a:avLst/>
          </a:prstGeom>
          <a:noFill/>
          <a:ln>
            <a:noFill/>
          </a:ln>
        </p:spPr>
        <p:txBody>
          <a:bodyPr vert="horz" wrap="square" lIns="0" tIns="0" rIns="0" bIns="0" rtlCol="0" anchor="ctr"/>
          <a:lstStyle/>
          <a:p>
            <a:pPr algn="ctr">
              <a:lnSpc>
                <a:spcPct val="120000"/>
              </a:lnSpc>
            </a:pPr>
            <a:r>
              <a:rPr kumimoji="1" lang="zh-CN" altLang="en-US"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国家保护</a:t>
            </a:r>
            <a:endParaRPr kumimoji="1" lang="zh-CN" altLang="en-US"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6" name="标题 1"/>
          <p:cNvSpPr txBox="1"/>
          <p:nvPr/>
        </p:nvSpPr>
        <p:spPr>
          <a:xfrm>
            <a:off x="1936631" y="4989785"/>
            <a:ext cx="574040" cy="574040"/>
          </a:xfrm>
          <a:prstGeom prst="ellipse">
            <a:avLst/>
          </a:prstGeom>
          <a:solidFill>
            <a:schemeClr val="accent1"/>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93663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a:p>
        </p:txBody>
      </p:sp>
      <p:sp>
        <p:nvSpPr>
          <p:cNvPr id="8" name="标题 1"/>
          <p:cNvSpPr txBox="1"/>
          <p:nvPr/>
        </p:nvSpPr>
        <p:spPr>
          <a:xfrm flipH="1" flipV="1">
            <a:off x="390184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4353976" y="1870613"/>
            <a:ext cx="3420000" cy="3420000"/>
          </a:xfrm>
          <a:prstGeom prst="roundRect">
            <a:avLst>
              <a:gd name="adj" fmla="val 5969"/>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624070" y="2635885"/>
            <a:ext cx="2879725" cy="2169160"/>
          </a:xfrm>
          <a:prstGeom prst="rect">
            <a:avLst/>
          </a:prstGeom>
          <a:noFill/>
          <a:ln>
            <a:noFill/>
          </a:ln>
        </p:spPr>
        <p:txBody>
          <a:bodyPr vert="horz" wrap="square" lIns="0" tIns="0" rIns="0" bIns="0" rtlCol="0" anchor="t"/>
          <a:lstStyle/>
          <a:p>
            <a:pPr algn="l">
              <a:lnSpc>
                <a:spcPct val="150000"/>
              </a:lnSpc>
            </a:pPr>
            <a:r>
              <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消费者协会的设置：</a:t>
            </a:r>
            <a:endPar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经各级人民政府批准，设置在同级市场监督管理机关</a:t>
            </a:r>
            <a:endPar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消费者协会的职能</a:t>
            </a:r>
            <a:endPar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咨询服务、制定标准、参与监督检查、对投诉调查调解、委托鉴定人对投诉质量问题的产品服务进行鉴定等。</a:t>
            </a:r>
            <a:endPar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4623977" y="2096062"/>
            <a:ext cx="2880000" cy="612000"/>
          </a:xfrm>
          <a:prstGeom prst="rect">
            <a:avLst/>
          </a:prstGeom>
          <a:noFill/>
          <a:ln>
            <a:noFill/>
          </a:ln>
        </p:spPr>
        <p:txBody>
          <a:bodyPr vert="horz" wrap="square" lIns="0" tIns="0" rIns="0" bIns="0" rtlCol="0" anchor="ctr"/>
          <a:lstStyle/>
          <a:p>
            <a:pPr algn="ctr">
              <a:lnSpc>
                <a:spcPct val="120000"/>
              </a:lnSpc>
            </a:pPr>
            <a:r>
              <a:rPr kumimoji="1" lang="zh-CN" altLang="en-US"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消费者协会保护</a:t>
            </a:r>
            <a:endParaRPr kumimoji="1" lang="zh-CN" altLang="en-US"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2" name="标题 1"/>
          <p:cNvSpPr txBox="1"/>
          <p:nvPr/>
        </p:nvSpPr>
        <p:spPr>
          <a:xfrm>
            <a:off x="5776957" y="4989785"/>
            <a:ext cx="574040" cy="574040"/>
          </a:xfrm>
          <a:prstGeom prst="ellipse">
            <a:avLst/>
          </a:prstGeom>
          <a:solidFill>
            <a:schemeClr val="accent2"/>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5776957"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a:p>
        </p:txBody>
      </p:sp>
      <p:sp>
        <p:nvSpPr>
          <p:cNvPr id="14" name="标题 1"/>
          <p:cNvSpPr txBox="1"/>
          <p:nvPr/>
        </p:nvSpPr>
        <p:spPr>
          <a:xfrm flipH="1" flipV="1">
            <a:off x="7742173" y="1700575"/>
            <a:ext cx="162663" cy="162663"/>
          </a:xfrm>
          <a:prstGeom prst="teardrop">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94302" y="1870613"/>
            <a:ext cx="3420000" cy="3420000"/>
          </a:xfrm>
          <a:prstGeom prst="roundRect">
            <a:avLst>
              <a:gd name="adj" fmla="val 6201"/>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8464550" y="2635250"/>
            <a:ext cx="2879725" cy="2655570"/>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🔺与经营者协商和解</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请求消费者协会或者依法成立的其他调解组织调解</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向有关行政部门投诉</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根据仲裁协议提请仲裁</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向法院起诉</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7" name="标题 1"/>
          <p:cNvSpPr txBox="1"/>
          <p:nvPr/>
        </p:nvSpPr>
        <p:spPr>
          <a:xfrm>
            <a:off x="8464301" y="2096062"/>
            <a:ext cx="2880000" cy="612000"/>
          </a:xfrm>
          <a:prstGeom prst="rect">
            <a:avLst/>
          </a:prstGeom>
          <a:noFill/>
          <a:ln>
            <a:noFill/>
          </a:ln>
        </p:spPr>
        <p:txBody>
          <a:bodyPr vert="horz" wrap="square" lIns="0" tIns="0" rIns="0" bIns="0" rtlCol="0" anchor="ctr"/>
          <a:lstStyle/>
          <a:p>
            <a:pPr algn="ctr">
              <a:lnSpc>
                <a:spcPct val="120000"/>
              </a:lnSpc>
            </a:pPr>
            <a:r>
              <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纠纷解决途径</a:t>
            </a:r>
            <a:endParaRPr kumimoji="1" lang="zh-CN" altLang="en-US"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8" name="标题 1"/>
          <p:cNvSpPr txBox="1"/>
          <p:nvPr/>
        </p:nvSpPr>
        <p:spPr>
          <a:xfrm>
            <a:off x="9617281" y="4989785"/>
            <a:ext cx="574040" cy="574040"/>
          </a:xfrm>
          <a:prstGeom prst="ellipse">
            <a:avLst/>
          </a:prstGeom>
          <a:solidFill>
            <a:schemeClr val="accent1"/>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61728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0" name="标题 1"/>
          <p:cNvSpPr txBox="1"/>
          <p:nvPr/>
        </p:nvSpPr>
        <p:spPr>
          <a:xfrm flipH="1" flipV="1">
            <a:off x="1158249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消费者权益的法律保护</a:t>
            </a:r>
            <a:endPar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3715" y="1870710"/>
            <a:ext cx="10659745" cy="3420110"/>
          </a:xfrm>
          <a:prstGeom prst="roundRect">
            <a:avLst>
              <a:gd name="adj" fmla="val 596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3590" y="1967230"/>
            <a:ext cx="10245090" cy="2837815"/>
          </a:xfrm>
          <a:prstGeom prst="rect">
            <a:avLst/>
          </a:prstGeom>
          <a:noFill/>
          <a:ln>
            <a:noFill/>
          </a:ln>
        </p:spPr>
        <p:txBody>
          <a:bodyPr vert="horz" wrap="square" lIns="0" tIns="0" rIns="0" bIns="0" rtlCol="0" anchor="t"/>
          <a:lstStyle/>
          <a:p>
            <a:pPr algn="l">
              <a:lnSpc>
                <a:spcPct val="150000"/>
              </a:lnSpc>
            </a:pPr>
            <a:r>
              <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在购买使用商品时，其合法权益受到损害的，可以向销售者要求赔偿。</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销售者赔偿后，属于生产者的责任或</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属于向销售者提供商品的其他销售者</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的责任</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的</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，销售者有权向生产者</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或其他销售者</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追偿。</a:t>
            </a:r>
            <a:endPar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消费者或者其他受害人因商</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品缺陷造成人身、财产损害时，</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可以向销售者要求赔偿，也可以向</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生产者</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要求赔偿；查清责任方后，已先赔偿的一方有权向责任方追偿</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消费者在接受服务时，其合法权益收到损害的，可以向服务者要求赔偿</a:t>
            </a: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b="1">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消费者在展销会、租赁柜台购买商品或接受服务，其合法权益受到损害的，可以向销售者或服务者这要求赔偿。展销会结束或柜台租赁期满后，也可以向展销会的举办者、柜台的出租者要求赔偿。赔偿后，有权向销售者或服务者追偿。</a:t>
            </a:r>
            <a:endPar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p:txBody>
      </p:sp>
      <p:sp>
        <p:nvSpPr>
          <p:cNvPr id="8" name="标题 1"/>
          <p:cNvSpPr txBox="1"/>
          <p:nvPr/>
        </p:nvSpPr>
        <p:spPr>
          <a:xfrm flipH="1" flipV="1">
            <a:off x="390184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61728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赔偿</a:t>
            </a: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责任</a:t>
            </a: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主体</a:t>
            </a:r>
            <a:endPar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3715" y="1870710"/>
            <a:ext cx="3420110" cy="3982720"/>
          </a:xfrm>
          <a:prstGeom prst="roundRect">
            <a:avLst>
              <a:gd name="adj" fmla="val 596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3590" y="2635250"/>
            <a:ext cx="2879725" cy="2169795"/>
          </a:xfrm>
          <a:prstGeom prst="rect">
            <a:avLst/>
          </a:prstGeom>
          <a:noFill/>
          <a:ln>
            <a:noFill/>
          </a:ln>
        </p:spPr>
        <p:txBody>
          <a:bodyPr vert="horz" wrap="square" lIns="0" tIns="0" rIns="0" bIns="0" rtlCol="0" anchor="t"/>
          <a:lstStyle/>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🔺人身损害的民事</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责任</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财产损害的民事责任</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a:t>
            </a:r>
            <a:r>
              <a:rPr kumimoji="1" lang="zh-CN" altLang="en-US" sz="1400" b="1">
                <a:ln w="12700">
                  <a:noFill/>
                </a:ln>
                <a:solidFill>
                  <a:srgbClr val="595959">
                    <a:alpha val="100000"/>
                  </a:srgbClr>
                </a:solidFill>
                <a:highlight>
                  <a:srgbClr val="FFFF00"/>
                </a:highlight>
                <a:latin typeface="Source Han Sans CN Normal" panose="020B0400000000000000" charset="-122"/>
                <a:ea typeface="Source Han Sans CN Normal" panose="020B0400000000000000" charset="-122"/>
                <a:cs typeface="Source Han Sans CN Normal" panose="020B0400000000000000" charset="-122"/>
              </a:rPr>
              <a:t>惩罚性赔偿金制度</a:t>
            </a:r>
            <a:endParaRPr kumimoji="1" lang="zh-CN" altLang="en-US" sz="1400" b="1">
              <a:ln w="12700">
                <a:noFill/>
              </a:ln>
              <a:solidFill>
                <a:srgbClr val="595959">
                  <a:alpha val="100000"/>
                </a:srgbClr>
              </a:solidFill>
              <a:highlight>
                <a:srgbClr val="FFFF00"/>
              </a:highlight>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t>经营者提供商品或服务有欺诈行为的，应当按照消费者的要求增加赔偿其受到的损失，增加赔偿的金额是消费者购买商品的价款或接受服务的费用的</a:t>
            </a:r>
            <a:r>
              <a:rPr kumimoji="1" lang="en-US" altLang="zh-CN" sz="1400" b="1"/>
              <a:t>3</a:t>
            </a:r>
            <a:r>
              <a:rPr kumimoji="1" lang="zh-CN" altLang="en-US" sz="1400" b="1"/>
              <a:t>倍</a:t>
            </a:r>
            <a:r>
              <a:rPr kumimoji="1" lang="zh-CN" altLang="en-US" sz="1400"/>
              <a:t>，增加赔偿的金额不足</a:t>
            </a:r>
            <a:r>
              <a:rPr kumimoji="1" lang="en-US" altLang="zh-CN" sz="1400"/>
              <a:t>500</a:t>
            </a:r>
            <a:r>
              <a:rPr kumimoji="1" lang="zh-CN" altLang="en-US" sz="1400"/>
              <a:t>元的，为</a:t>
            </a:r>
            <a:r>
              <a:rPr kumimoji="1" lang="en-US" altLang="zh-CN" sz="1400"/>
              <a:t>500</a:t>
            </a:r>
            <a:r>
              <a:rPr kumimoji="1" lang="zh-CN" altLang="en-US" sz="1400"/>
              <a:t>元。</a:t>
            </a:r>
            <a:endParaRPr kumimoji="1" lang="zh-CN" altLang="en-US" sz="1400"/>
          </a:p>
        </p:txBody>
      </p:sp>
      <p:sp>
        <p:nvSpPr>
          <p:cNvPr id="5" name="标题 1"/>
          <p:cNvSpPr txBox="1"/>
          <p:nvPr/>
        </p:nvSpPr>
        <p:spPr>
          <a:xfrm>
            <a:off x="783651" y="2096062"/>
            <a:ext cx="2880000" cy="612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民事责任</a:t>
            </a:r>
            <a:endParaRPr kumimoji="1" lang="zh-CN" altLang="en-US"/>
          </a:p>
        </p:txBody>
      </p:sp>
      <p:sp>
        <p:nvSpPr>
          <p:cNvPr id="6" name="标题 1"/>
          <p:cNvSpPr txBox="1"/>
          <p:nvPr/>
        </p:nvSpPr>
        <p:spPr>
          <a:xfrm>
            <a:off x="1868686" y="5563825"/>
            <a:ext cx="574040" cy="574040"/>
          </a:xfrm>
          <a:prstGeom prst="ellipse">
            <a:avLst/>
          </a:prstGeom>
          <a:solidFill>
            <a:schemeClr val="accent1"/>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868686" y="5665843"/>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a:p>
        </p:txBody>
      </p:sp>
      <p:sp>
        <p:nvSpPr>
          <p:cNvPr id="8" name="标题 1"/>
          <p:cNvSpPr txBox="1"/>
          <p:nvPr/>
        </p:nvSpPr>
        <p:spPr>
          <a:xfrm flipH="1" flipV="1">
            <a:off x="390184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4353976" y="1870613"/>
            <a:ext cx="3420000" cy="3420000"/>
          </a:xfrm>
          <a:prstGeom prst="roundRect">
            <a:avLst>
              <a:gd name="adj" fmla="val 5969"/>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624070" y="2635885"/>
            <a:ext cx="2879725" cy="2169160"/>
          </a:xfrm>
          <a:prstGeom prst="rect">
            <a:avLst/>
          </a:prstGeom>
          <a:noFill/>
          <a:ln>
            <a:noFill/>
          </a:ln>
        </p:spPr>
        <p:txBody>
          <a:bodyPr vert="horz" wrap="square" lIns="0" tIns="0" rIns="0" bIns="0" rtlCol="0" anchor="t"/>
          <a:lstStyle/>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✳有规定的，依照法律、法规执行；</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✳未规定的，市场监督管理部门责令改正，可以根据情节单处或并处警告、</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没收违法所得</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、处以违法所得</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倍以上</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10</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倍以下的</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罚款，</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没有违法所得的，处以</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50</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万元以下的罚款，情节严重的，责令停业整顿、</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吊销营业执照等。</a:t>
            </a:r>
            <a:endParaRPr kumimoji="1" lang="zh-CN" altLang="en-US" sz="1400"/>
          </a:p>
        </p:txBody>
      </p:sp>
      <p:sp>
        <p:nvSpPr>
          <p:cNvPr id="11" name="标题 1"/>
          <p:cNvSpPr txBox="1"/>
          <p:nvPr/>
        </p:nvSpPr>
        <p:spPr>
          <a:xfrm>
            <a:off x="4623977" y="2096062"/>
            <a:ext cx="2880000" cy="612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行政责任</a:t>
            </a:r>
            <a:endParaRPr kumimoji="1" lang="zh-CN" altLang="en-US"/>
          </a:p>
        </p:txBody>
      </p:sp>
      <p:sp>
        <p:nvSpPr>
          <p:cNvPr id="12" name="标题 1"/>
          <p:cNvSpPr txBox="1"/>
          <p:nvPr/>
        </p:nvSpPr>
        <p:spPr>
          <a:xfrm>
            <a:off x="5776957" y="4989785"/>
            <a:ext cx="574040" cy="574040"/>
          </a:xfrm>
          <a:prstGeom prst="ellipse">
            <a:avLst/>
          </a:prstGeom>
          <a:solidFill>
            <a:schemeClr val="accent2"/>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5776957"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a:p>
        </p:txBody>
      </p:sp>
      <p:sp>
        <p:nvSpPr>
          <p:cNvPr id="14" name="标题 1"/>
          <p:cNvSpPr txBox="1"/>
          <p:nvPr/>
        </p:nvSpPr>
        <p:spPr>
          <a:xfrm flipH="1" flipV="1">
            <a:off x="7742173" y="1700575"/>
            <a:ext cx="162663" cy="162663"/>
          </a:xfrm>
          <a:prstGeom prst="teardrop">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94302" y="1870613"/>
            <a:ext cx="3420000" cy="3420000"/>
          </a:xfrm>
          <a:prstGeom prst="roundRect">
            <a:avLst>
              <a:gd name="adj" fmla="val 6201"/>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8464550" y="2635250"/>
            <a:ext cx="2879725" cy="2655570"/>
          </a:xfrm>
          <a:prstGeom prst="rect">
            <a:avLst/>
          </a:prstGeom>
          <a:noFill/>
          <a:ln>
            <a:noFill/>
          </a:ln>
        </p:spPr>
        <p:txBody>
          <a:bodyPr vert="horz" wrap="square" lIns="0" tIns="0" rIns="0" bIns="0" rtlCol="0" anchor="t"/>
          <a:lstStyle/>
          <a:p>
            <a:pPr algn="l">
              <a:lnSpc>
                <a:spcPct val="150000"/>
              </a:lnSpc>
            </a:pP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经营者</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违反《</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消费者权益保护</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法》规定，</a:t>
            </a:r>
            <a:r>
              <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侵害消费者合法权益，</a:t>
            </a: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构成犯罪的依法追究刑事责任。</a:t>
            </a:r>
            <a:endPar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zh-CN" altLang="en-US"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7" name="标题 1"/>
          <p:cNvSpPr txBox="1"/>
          <p:nvPr/>
        </p:nvSpPr>
        <p:spPr>
          <a:xfrm>
            <a:off x="8464301" y="2096062"/>
            <a:ext cx="2880000" cy="612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刑事责任</a:t>
            </a:r>
            <a:endParaRPr kumimoji="1" lang="zh-CN" altLang="en-US"/>
          </a:p>
        </p:txBody>
      </p:sp>
      <p:sp>
        <p:nvSpPr>
          <p:cNvPr id="18" name="标题 1"/>
          <p:cNvSpPr txBox="1"/>
          <p:nvPr/>
        </p:nvSpPr>
        <p:spPr>
          <a:xfrm>
            <a:off x="9617281" y="4989785"/>
            <a:ext cx="574040" cy="574040"/>
          </a:xfrm>
          <a:prstGeom prst="ellipse">
            <a:avLst/>
          </a:prstGeom>
          <a:solidFill>
            <a:schemeClr val="accent1"/>
          </a:solidFill>
          <a:ln w="254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617281" y="5122918"/>
            <a:ext cx="574040" cy="307777"/>
          </a:xfrm>
          <a:prstGeom prst="rect">
            <a:avLst/>
          </a:prstGeom>
          <a:noFill/>
          <a:ln w="12700" cap="sq">
            <a:noFill/>
            <a:miter/>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0" name="标题 1"/>
          <p:cNvSpPr txBox="1"/>
          <p:nvPr/>
        </p:nvSpPr>
        <p:spPr>
          <a:xfrm flipH="1" flipV="1">
            <a:off x="11582497" y="1700575"/>
            <a:ext cx="162663" cy="162663"/>
          </a:xfrm>
          <a:prstGeom prst="teardrop">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a:t>
            </a: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责任</a:t>
            </a: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形式</a:t>
            </a:r>
            <a:endPar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2"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5" name="标题 1"/>
          <p:cNvSpPr txBox="1"/>
          <p:nvPr/>
        </p:nvSpPr>
        <p:spPr>
          <a:xfrm>
            <a:off x="731667" y="4981443"/>
            <a:ext cx="2568273"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8" name="标题 1"/>
          <p:cNvSpPr txBox="1"/>
          <p:nvPr/>
        </p:nvSpPr>
        <p:spPr>
          <a:xfrm>
            <a:off x="3649995" y="4981443"/>
            <a:ext cx="2568273" cy="643467"/>
          </a:xfrm>
          <a:prstGeom prst="round2SameRect">
            <a:avLst>
              <a:gd name="adj1" fmla="val 33121"/>
              <a:gd name="adj2" fmla="val 0"/>
            </a:avLst>
          </a:prstGeom>
          <a:gradFill>
            <a:gsLst>
              <a:gs pos="0">
                <a:schemeClr val="accent2">
                  <a:lumMod val="20000"/>
                  <a:lumOff val="80000"/>
                </a:schemeClr>
              </a:gs>
              <a:gs pos="100000">
                <a:schemeClr val="accent2">
                  <a:lumMod val="60000"/>
                  <a:lumOff val="40000"/>
                </a:schemeClr>
              </a:gs>
            </a:gsLst>
            <a:lin ang="5400000" scaled="0"/>
          </a:gradFill>
          <a:ln w="12700" cap="sq">
            <a:solidFill>
              <a:schemeClr val="accent2">
                <a:lumMod val="60000"/>
                <a:lumOff val="40000"/>
              </a:schemeClr>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9" name="标题 1"/>
          <p:cNvSpPr txBox="1"/>
          <p:nvPr/>
        </p:nvSpPr>
        <p:spPr>
          <a:xfrm>
            <a:off x="3649998"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2">
                  <a:lumMod val="60000"/>
                  <a:lumOff val="40000"/>
                </a:schemeClr>
              </a:gs>
              <a:gs pos="75000">
                <a:schemeClr val="accent2"/>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0" name="标题 1"/>
          <p:cNvSpPr txBox="1"/>
          <p:nvPr/>
        </p:nvSpPr>
        <p:spPr>
          <a:xfrm>
            <a:off x="36216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2">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1" lang="zh-CN" altLang="en-US" sz="4300" b="0" i="0" u="none" strike="noStrike" kern="1200" cap="none" spc="0" normalizeH="0" baseline="0" noProof="0" smtClean="0">
                <a:ln w="12700">
                  <a:noFill/>
                </a:ln>
                <a:solidFill>
                  <a:srgbClr val="FFFFFF">
                    <a:alpha val="100000"/>
                  </a:srgbClr>
                </a:solidFill>
                <a:effectLst/>
                <a:uLnTx/>
                <a:uFillTx/>
                <a:latin typeface="Source Han Sans CN Bold Bold" panose="020B0800000000000000" charset="-122"/>
                <a:ea typeface="Source Han Sans CN Bold Bold" panose="020B0800000000000000" charset="-122"/>
                <a:cs typeface="+mn-cs"/>
              </a:rPr>
              <a:t>  总结</a:t>
            </a:r>
            <a:endParaRPr kumimoji="1" lang="zh-CN" altLang="en-US" sz="1800" b="0" i="0" u="none" strike="noStrike" kern="1200" cap="none" spc="0" normalizeH="0" baseline="0" noProof="0" dirty="0">
              <a:ln>
                <a:noFill/>
              </a:ln>
              <a:solidFill>
                <a:srgbClr val="000000"/>
              </a:solidFill>
              <a:effectLst/>
              <a:uLnTx/>
              <a:uFillTx/>
              <a:latin typeface="等线" panose="02010600030101010101" charset="-122"/>
              <a:ea typeface="等线" panose="02010600030101010101" charset="-122"/>
              <a:cs typeface="+mn-cs"/>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 y="-1"/>
            <a:ext cx="12191591" cy="6858000"/>
          </a:xfrm>
          <a:prstGeom prst="rect">
            <a:avLst/>
          </a:prstGeom>
          <a:gradFill>
            <a:gsLst>
              <a:gs pos="0">
                <a:schemeClr val="bg1"/>
              </a:gs>
              <a:gs pos="100000">
                <a:schemeClr val="accent1">
                  <a:lumMod val="20000"/>
                  <a:lumOff val="80000"/>
                </a:schemeClr>
              </a:gs>
            </a:gsLst>
            <a:lin ang="27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0" y="714713"/>
            <a:ext cx="12192000" cy="2109842"/>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1"/>
            </p:custDataLst>
          </p:nvPr>
        </p:nvSpPr>
        <p:spPr>
          <a:xfrm>
            <a:off x="1654114" y="3480252"/>
            <a:ext cx="1451469" cy="1371515"/>
          </a:xfrm>
          <a:prstGeom prst="rect">
            <a:avLst/>
          </a:prstGeom>
          <a:solidFill>
            <a:schemeClr val="bg1"/>
          </a:solidFill>
          <a:ln w="12700" cap="sq">
            <a:noFill/>
            <a:miter/>
          </a:ln>
          <a:effectLst>
            <a:outerShdw blurRad="127000" dist="139700" dir="5400000" sx="97000" sy="97000" algn="t" rotWithShape="0">
              <a:srgbClr val="000000">
                <a:alpha val="15000"/>
              </a:srgbClr>
            </a:outerShdw>
          </a:effectLst>
        </p:spPr>
        <p:txBody>
          <a:bodyPr vert="horz" wrap="square" lIns="91440" tIns="45720" rIns="91440" bIns="45720" rtlCol="0" anchor="ctr"/>
          <a:lstStyle/>
          <a:p>
            <a:pPr algn="ctr">
              <a:lnSpc>
                <a:spcPct val="100000"/>
              </a:lnSpc>
            </a:pPr>
            <a:endParaRPr kumimoji="1" lang="zh-CN" altLang="en-US"/>
          </a:p>
        </p:txBody>
      </p:sp>
      <p:sp>
        <p:nvSpPr>
          <p:cNvPr id="6" name="标题 1"/>
          <p:cNvSpPr txBox="1"/>
          <p:nvPr>
            <p:custDataLst>
              <p:tags r:id="rId2"/>
            </p:custDataLst>
          </p:nvPr>
        </p:nvSpPr>
        <p:spPr>
          <a:xfrm>
            <a:off x="1654114" y="3480252"/>
            <a:ext cx="1451469" cy="134070"/>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7" name="标题 1"/>
          <p:cNvSpPr txBox="1"/>
          <p:nvPr>
            <p:custDataLst>
              <p:tags r:id="rId3"/>
            </p:custDataLst>
          </p:nvPr>
        </p:nvSpPr>
        <p:spPr>
          <a:xfrm>
            <a:off x="1647441" y="3805279"/>
            <a:ext cx="1464814" cy="805990"/>
          </a:xfrm>
          <a:prstGeom prst="rect">
            <a:avLst/>
          </a:prstGeom>
          <a:noFill/>
          <a:ln>
            <a:noFill/>
          </a:ln>
        </p:spPr>
        <p:txBody>
          <a:bodyPr vert="horz" wrap="square" lIns="0" tIns="0" rIns="0" bIns="0" rtlCol="0" anchor="ctr"/>
          <a:lstStyle/>
          <a:p>
            <a:pPr algn="ctr">
              <a:lnSpc>
                <a:spcPct val="110000"/>
              </a:lnSpc>
            </a:pPr>
            <a:r>
              <a:rPr kumimoji="1" lang="en-US" altLang="zh-CN" sz="5400">
                <a:ln w="12700">
                  <a:solidFill>
                    <a:srgbClr val="262626">
                      <a:alpha val="100000"/>
                    </a:srgbClr>
                  </a:solidFill>
                </a:ln>
                <a:noFill/>
                <a:latin typeface="Source Han Sans CN Heavy Bold" panose="020B0A00000000000000" charset="-122"/>
                <a:ea typeface="Source Han Sans CN Heavy Bold" panose="020B0A00000000000000" charset="-122"/>
                <a:cs typeface="Source Han Sans CN Heavy Bold" panose="020B0A00000000000000" charset="-122"/>
              </a:rPr>
              <a:t>01</a:t>
            </a:r>
            <a:endParaRPr kumimoji="1" lang="zh-CN" altLang="en-US"/>
          </a:p>
        </p:txBody>
      </p:sp>
      <p:sp>
        <p:nvSpPr>
          <p:cNvPr id="8" name="标题 1"/>
          <p:cNvSpPr txBox="1"/>
          <p:nvPr>
            <p:custDataLst>
              <p:tags r:id="rId4"/>
            </p:custDataLst>
          </p:nvPr>
        </p:nvSpPr>
        <p:spPr>
          <a:xfrm>
            <a:off x="5370266" y="3480252"/>
            <a:ext cx="1451469" cy="1371515"/>
          </a:xfrm>
          <a:prstGeom prst="rect">
            <a:avLst/>
          </a:prstGeom>
          <a:solidFill>
            <a:schemeClr val="bg1"/>
          </a:solidFill>
          <a:ln w="12700" cap="sq">
            <a:noFill/>
            <a:miter/>
          </a:ln>
          <a:effectLst>
            <a:outerShdw blurRad="127000" dist="139700" dir="5400000" sx="97000" sy="97000" algn="t" rotWithShape="0">
              <a:srgbClr val="000000">
                <a:alpha val="15000"/>
              </a:srgbClr>
            </a:outerShdw>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custDataLst>
              <p:tags r:id="rId5"/>
            </p:custDataLst>
          </p:nvPr>
        </p:nvSpPr>
        <p:spPr>
          <a:xfrm>
            <a:off x="5370266" y="3480252"/>
            <a:ext cx="1451469" cy="134070"/>
          </a:xfrm>
          <a:prstGeom prst="rect">
            <a:avLst/>
          </a:prstGeom>
          <a:solidFill>
            <a:schemeClr val="accent1">
              <a:lumMod val="60000"/>
              <a:lumOff val="40000"/>
            </a:schemeClr>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custDataLst>
              <p:tags r:id="rId6"/>
            </p:custDataLst>
          </p:nvPr>
        </p:nvSpPr>
        <p:spPr>
          <a:xfrm>
            <a:off x="5363593" y="3805279"/>
            <a:ext cx="1464814" cy="805990"/>
          </a:xfrm>
          <a:prstGeom prst="rect">
            <a:avLst/>
          </a:prstGeom>
          <a:noFill/>
          <a:ln>
            <a:noFill/>
          </a:ln>
        </p:spPr>
        <p:txBody>
          <a:bodyPr vert="horz" wrap="square" lIns="0" tIns="0" rIns="0" bIns="0" rtlCol="0" anchor="ctr"/>
          <a:lstStyle/>
          <a:p>
            <a:pPr algn="ctr">
              <a:lnSpc>
                <a:spcPct val="110000"/>
              </a:lnSpc>
            </a:pPr>
            <a:r>
              <a:rPr kumimoji="1" lang="en-US" altLang="zh-CN" sz="5400">
                <a:ln w="12700">
                  <a:solidFill>
                    <a:srgbClr val="262626">
                      <a:alpha val="100000"/>
                    </a:srgbClr>
                  </a:solidFill>
                </a:ln>
                <a:noFill/>
                <a:latin typeface="Source Han Sans CN Heavy Bold" panose="020B0A00000000000000" charset="-122"/>
                <a:ea typeface="Source Han Sans CN Heavy Bold" panose="020B0A00000000000000" charset="-122"/>
                <a:cs typeface="Source Han Sans CN Heavy Bold" panose="020B0A00000000000000" charset="-122"/>
              </a:rPr>
              <a:t>02</a:t>
            </a:r>
            <a:endParaRPr kumimoji="1" lang="zh-CN" altLang="en-US"/>
          </a:p>
        </p:txBody>
      </p:sp>
      <p:sp>
        <p:nvSpPr>
          <p:cNvPr id="11" name="标题 1"/>
          <p:cNvSpPr txBox="1"/>
          <p:nvPr>
            <p:custDataLst>
              <p:tags r:id="rId7"/>
            </p:custDataLst>
          </p:nvPr>
        </p:nvSpPr>
        <p:spPr>
          <a:xfrm>
            <a:off x="9086418" y="3480252"/>
            <a:ext cx="1451469" cy="1371515"/>
          </a:xfrm>
          <a:prstGeom prst="rect">
            <a:avLst/>
          </a:prstGeom>
          <a:solidFill>
            <a:schemeClr val="bg1"/>
          </a:solidFill>
          <a:ln w="12700" cap="sq">
            <a:noFill/>
            <a:miter/>
          </a:ln>
          <a:effectLst>
            <a:outerShdw blurRad="127000" dist="139700" dir="5400000" sx="97000" sy="97000" algn="t" rotWithShape="0">
              <a:srgbClr val="000000">
                <a:alpha val="15000"/>
              </a:srgbClr>
            </a:outerShdw>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custDataLst>
              <p:tags r:id="rId8"/>
            </p:custDataLst>
          </p:nvPr>
        </p:nvSpPr>
        <p:spPr>
          <a:xfrm>
            <a:off x="9086418" y="3480252"/>
            <a:ext cx="1451469" cy="134070"/>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custDataLst>
              <p:tags r:id="rId9"/>
            </p:custDataLst>
          </p:nvPr>
        </p:nvSpPr>
        <p:spPr>
          <a:xfrm>
            <a:off x="9079745" y="3805279"/>
            <a:ext cx="1464814" cy="805990"/>
          </a:xfrm>
          <a:prstGeom prst="rect">
            <a:avLst/>
          </a:prstGeom>
          <a:noFill/>
          <a:ln>
            <a:noFill/>
          </a:ln>
        </p:spPr>
        <p:txBody>
          <a:bodyPr vert="horz" wrap="square" lIns="0" tIns="0" rIns="0" bIns="0" rtlCol="0" anchor="ctr"/>
          <a:lstStyle/>
          <a:p>
            <a:pPr algn="ctr">
              <a:lnSpc>
                <a:spcPct val="110000"/>
              </a:lnSpc>
            </a:pPr>
            <a:r>
              <a:rPr kumimoji="1" lang="en-US" altLang="zh-CN" sz="5400">
                <a:ln w="12700">
                  <a:solidFill>
                    <a:srgbClr val="262626">
                      <a:alpha val="100000"/>
                    </a:srgbClr>
                  </a:solidFill>
                </a:ln>
                <a:noFill/>
                <a:latin typeface="Source Han Sans CN Heavy Bold" panose="020B0A00000000000000" charset="-122"/>
                <a:ea typeface="Source Han Sans CN Heavy Bold" panose="020B0A00000000000000" charset="-122"/>
                <a:cs typeface="Source Han Sans CN Heavy Bold" panose="020B0A00000000000000" charset="-122"/>
              </a:rPr>
              <a:t>03</a:t>
            </a:r>
            <a:endParaRPr kumimoji="1" lang="zh-CN" altLang="en-US"/>
          </a:p>
        </p:txBody>
      </p:sp>
      <p:sp>
        <p:nvSpPr>
          <p:cNvPr id="14" name="标题 1"/>
          <p:cNvSpPr txBox="1"/>
          <p:nvPr/>
        </p:nvSpPr>
        <p:spPr>
          <a:xfrm rot="16200000">
            <a:off x="11155724" y="223465"/>
            <a:ext cx="45719" cy="476794"/>
          </a:xfrm>
          <a:custGeom>
            <a:avLst/>
            <a:gdLst>
              <a:gd name="connsiteX0" fmla="*/ 16555 w 32718"/>
              <a:gd name="connsiteY0" fmla="*/ 21907 h 470768"/>
              <a:gd name="connsiteX1" fmla="*/ 16555 w 32718"/>
              <a:gd name="connsiteY1" fmla="*/ 449331 h 470768"/>
            </a:gdLst>
            <a:ahLst/>
            <a:cxnLst/>
            <a:rect l="l" t="t" r="r" b="b"/>
            <a:pathLst>
              <a:path w="32718" h="470768">
                <a:moveTo>
                  <a:pt x="16555" y="21907"/>
                </a:moveTo>
                <a:lnTo>
                  <a:pt x="16555" y="449331"/>
                </a:lnTo>
              </a:path>
            </a:pathLst>
          </a:custGeom>
          <a:noFill/>
          <a:ln w="25400" cap="flat">
            <a:solidFill>
              <a:schemeClr val="accent1"/>
            </a:solid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nvSpPr>
        <p:spPr>
          <a:xfrm rot="16200000">
            <a:off x="11382961" y="421931"/>
            <a:ext cx="146698" cy="194126"/>
          </a:xfrm>
          <a:custGeom>
            <a:avLst/>
            <a:gdLst>
              <a:gd name="connsiteX0" fmla="*/ 16555 w 109676"/>
              <a:gd name="connsiteY0" fmla="*/ 21907 h 145133"/>
              <a:gd name="connsiteX1" fmla="*/ 93444 w 109676"/>
              <a:gd name="connsiteY1" fmla="*/ 123653 h 145133"/>
            </a:gdLst>
            <a:ahLst/>
            <a:cxnLst/>
            <a:rect l="l" t="t" r="r" b="b"/>
            <a:pathLst>
              <a:path w="109676" h="145133">
                <a:moveTo>
                  <a:pt x="16555" y="21907"/>
                </a:moveTo>
                <a:cubicBezTo>
                  <a:pt x="59020" y="21907"/>
                  <a:pt x="93444" y="67460"/>
                  <a:pt x="93444" y="123653"/>
                </a:cubicBezTo>
              </a:path>
            </a:pathLst>
          </a:custGeom>
          <a:noFill/>
          <a:ln w="25400" cap="flat">
            <a:solidFill>
              <a:schemeClr val="accent1"/>
            </a:solidFill>
            <a:miter/>
          </a:ln>
        </p:spPr>
        <p:txBody>
          <a:bodyPr vert="horz" wrap="square" lIns="91440" tIns="45720" rIns="91440" bIns="45720" rtlCol="0" anchor="ctr"/>
          <a:lstStyle/>
          <a:p>
            <a:pPr algn="l">
              <a:lnSpc>
                <a:spcPct val="100000"/>
              </a:lnSpc>
            </a:pPr>
            <a:endParaRPr kumimoji="1" lang="zh-CN" altLang="en-US"/>
          </a:p>
        </p:txBody>
      </p:sp>
      <p:sp>
        <p:nvSpPr>
          <p:cNvPr id="16" name="标题 1"/>
          <p:cNvSpPr txBox="1"/>
          <p:nvPr/>
        </p:nvSpPr>
        <p:spPr>
          <a:xfrm rot="16200000">
            <a:off x="11382961" y="307667"/>
            <a:ext cx="146698" cy="194126"/>
          </a:xfrm>
          <a:custGeom>
            <a:avLst/>
            <a:gdLst>
              <a:gd name="connsiteX0" fmla="*/ 93444 w 109676"/>
              <a:gd name="connsiteY0" fmla="*/ 21907 h 145133"/>
              <a:gd name="connsiteX1" fmla="*/ 16555 w 109676"/>
              <a:gd name="connsiteY1" fmla="*/ 123653 h 145133"/>
            </a:gdLst>
            <a:ahLst/>
            <a:cxnLst/>
            <a:rect l="l" t="t" r="r" b="b"/>
            <a:pathLst>
              <a:path w="109676" h="145133">
                <a:moveTo>
                  <a:pt x="93444" y="21907"/>
                </a:moveTo>
                <a:cubicBezTo>
                  <a:pt x="50979" y="21907"/>
                  <a:pt x="16555" y="67460"/>
                  <a:pt x="16555" y="123653"/>
                </a:cubicBezTo>
              </a:path>
            </a:pathLst>
          </a:custGeom>
          <a:noFill/>
          <a:ln w="25400" cap="flat">
            <a:solidFill>
              <a:schemeClr val="accent1"/>
            </a:solid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flipV="1">
            <a:off x="-1" y="0"/>
            <a:ext cx="2647175" cy="717702"/>
          </a:xfrm>
          <a:custGeom>
            <a:avLst/>
            <a:gdLst>
              <a:gd name="connsiteX0" fmla="*/ 1792945 w 1923307"/>
              <a:gd name="connsiteY0" fmla="*/ 521447 h 521447"/>
              <a:gd name="connsiteX1" fmla="*/ 0 w 1923307"/>
              <a:gd name="connsiteY1" fmla="*/ 521447 h 521447"/>
              <a:gd name="connsiteX2" fmla="*/ 0 w 1923307"/>
              <a:gd name="connsiteY2" fmla="*/ 0 h 521447"/>
              <a:gd name="connsiteX3" fmla="*/ 1923307 w 1923307"/>
              <a:gd name="connsiteY3" fmla="*/ 0 h 521447"/>
            </a:gdLst>
            <a:ahLst/>
            <a:cxnLst/>
            <a:rect l="l" t="t" r="r" b="b"/>
            <a:pathLst>
              <a:path w="1923307" h="521447">
                <a:moveTo>
                  <a:pt x="1792945" y="521447"/>
                </a:moveTo>
                <a:lnTo>
                  <a:pt x="0" y="521447"/>
                </a:lnTo>
                <a:lnTo>
                  <a:pt x="0" y="0"/>
                </a:lnTo>
                <a:lnTo>
                  <a:pt x="1923307" y="0"/>
                </a:lnTo>
                <a:close/>
              </a:path>
            </a:pathLst>
          </a:custGeom>
          <a:solidFill>
            <a:schemeClr val="accent1">
              <a:lumMod val="60000"/>
              <a:lumOff val="40000"/>
            </a:schemeClr>
          </a:solidFill>
          <a:ln w="12700" cap="flat">
            <a:solidFill>
              <a:schemeClr val="accent1">
                <a:shade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flipH="1" flipV="1">
            <a:off x="5382544" y="6576248"/>
            <a:ext cx="6809456" cy="281752"/>
          </a:xfrm>
          <a:custGeom>
            <a:avLst/>
            <a:gdLst>
              <a:gd name="connsiteX0" fmla="*/ 6739018 w 6809456"/>
              <a:gd name="connsiteY0" fmla="*/ 281752 h 281752"/>
              <a:gd name="connsiteX1" fmla="*/ 0 w 6809456"/>
              <a:gd name="connsiteY1" fmla="*/ 281752 h 281752"/>
              <a:gd name="connsiteX2" fmla="*/ 0 w 6809456"/>
              <a:gd name="connsiteY2" fmla="*/ 0 h 281752"/>
              <a:gd name="connsiteX3" fmla="*/ 6809456 w 6809456"/>
              <a:gd name="connsiteY3" fmla="*/ 0 h 281752"/>
            </a:gdLst>
            <a:ahLst/>
            <a:cxnLst/>
            <a:rect l="l" t="t" r="r" b="b"/>
            <a:pathLst>
              <a:path w="6809456" h="281752">
                <a:moveTo>
                  <a:pt x="6739018" y="281752"/>
                </a:moveTo>
                <a:lnTo>
                  <a:pt x="0" y="281752"/>
                </a:lnTo>
                <a:lnTo>
                  <a:pt x="0" y="0"/>
                </a:lnTo>
                <a:lnTo>
                  <a:pt x="6809456" y="0"/>
                </a:lnTo>
                <a:close/>
              </a:path>
            </a:pathLst>
          </a:custGeom>
          <a:solidFill>
            <a:schemeClr val="accent3"/>
          </a:solidFill>
          <a:ln w="12700" cap="flat">
            <a:solidFill>
              <a:schemeClr val="accent1">
                <a:shade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flipH="1" flipV="1">
            <a:off x="10268694" y="6336554"/>
            <a:ext cx="1923307" cy="521447"/>
          </a:xfrm>
          <a:custGeom>
            <a:avLst/>
            <a:gdLst>
              <a:gd name="connsiteX0" fmla="*/ 1792945 w 1923307"/>
              <a:gd name="connsiteY0" fmla="*/ 521447 h 521447"/>
              <a:gd name="connsiteX1" fmla="*/ 0 w 1923307"/>
              <a:gd name="connsiteY1" fmla="*/ 521447 h 521447"/>
              <a:gd name="connsiteX2" fmla="*/ 0 w 1923307"/>
              <a:gd name="connsiteY2" fmla="*/ 0 h 521447"/>
              <a:gd name="connsiteX3" fmla="*/ 1923307 w 1923307"/>
              <a:gd name="connsiteY3" fmla="*/ 0 h 521447"/>
            </a:gdLst>
            <a:ahLst/>
            <a:cxnLst/>
            <a:rect l="l" t="t" r="r" b="b"/>
            <a:pathLst>
              <a:path w="1923307" h="521447">
                <a:moveTo>
                  <a:pt x="1792945" y="521447"/>
                </a:moveTo>
                <a:lnTo>
                  <a:pt x="0" y="521447"/>
                </a:lnTo>
                <a:lnTo>
                  <a:pt x="0" y="0"/>
                </a:lnTo>
                <a:lnTo>
                  <a:pt x="1923307" y="0"/>
                </a:lnTo>
                <a:close/>
              </a:path>
            </a:pathLst>
          </a:custGeom>
          <a:solidFill>
            <a:schemeClr val="accent1"/>
          </a:solidFill>
          <a:ln w="12700" cap="flat">
            <a:solidFill>
              <a:schemeClr val="accent1">
                <a:shade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11544300" y="6565798"/>
            <a:ext cx="342900" cy="28800"/>
          </a:xfrm>
          <a:prstGeom prst="rect">
            <a:avLst/>
          </a:prstGeom>
          <a:solidFill>
            <a:schemeClr val="bg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11642926" y="6648045"/>
            <a:ext cx="244273" cy="28800"/>
          </a:xfrm>
          <a:prstGeom prst="rect">
            <a:avLst/>
          </a:prstGeom>
          <a:solidFill>
            <a:schemeClr val="bg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a:off x="2780612" y="2144360"/>
            <a:ext cx="2436752" cy="400110"/>
          </a:xfrm>
          <a:prstGeom prst="rect">
            <a:avLst/>
          </a:prstGeom>
          <a:noFill/>
          <a:ln>
            <a:noFill/>
          </a:ln>
        </p:spPr>
        <p:txBody>
          <a:bodyPr vert="horz" wrap="square" lIns="91440" tIns="45720" rIns="91440" bIns="45720" rtlCol="0" anchor="t"/>
          <a:lstStyle/>
          <a:p>
            <a:pPr algn="l">
              <a:lnSpc>
                <a:spcPct val="100000"/>
              </a:lnSpc>
            </a:pPr>
            <a:r>
              <a:rPr kumimoji="1" lang="en-US" altLang="zh-CN" sz="2000">
                <a:ln w="12700">
                  <a:noFill/>
                </a:ln>
                <a:solidFill>
                  <a:srgbClr val="FFFFFF">
                    <a:alpha val="30250"/>
                  </a:srgbClr>
                </a:solidFill>
                <a:latin typeface="Source Han Sans CN Regular" panose="020B0500000000000000" charset="-122"/>
                <a:ea typeface="Source Han Sans CN Regular" panose="020B0500000000000000" charset="-122"/>
                <a:cs typeface="Source Han Sans CN Regular" panose="020B0500000000000000" charset="-122"/>
              </a:rPr>
              <a:t>CONTENTS</a:t>
            </a:r>
            <a:endParaRPr kumimoji="1" lang="zh-CN" altLang="en-US"/>
          </a:p>
        </p:txBody>
      </p:sp>
      <p:sp>
        <p:nvSpPr>
          <p:cNvPr id="23" name="标题 1"/>
          <p:cNvSpPr txBox="1"/>
          <p:nvPr/>
        </p:nvSpPr>
        <p:spPr>
          <a:xfrm>
            <a:off x="508465" y="1388658"/>
            <a:ext cx="2563915" cy="1323439"/>
          </a:xfrm>
          <a:prstGeom prst="rect">
            <a:avLst/>
          </a:prstGeom>
          <a:noFill/>
          <a:ln>
            <a:noFill/>
          </a:ln>
        </p:spPr>
        <p:txBody>
          <a:bodyPr vert="horz" wrap="square" lIns="91440" tIns="45720" rIns="91440" bIns="45720" rtlCol="0" anchor="t"/>
          <a:lstStyle/>
          <a:p>
            <a:pPr algn="l">
              <a:lnSpc>
                <a:spcPct val="100000"/>
              </a:lnSpc>
            </a:pPr>
            <a:r>
              <a:rPr kumimoji="1" lang="zh-CN" altLang="en-US" sz="5400">
                <a:ln w="12700">
                  <a:noFill/>
                </a:ln>
                <a:solidFill>
                  <a:srgbClr val="FFFFFF">
                    <a:alpha val="100000"/>
                  </a:srgbClr>
                </a:solidFill>
                <a:latin typeface="Source Han Sans CN Heavy Bold" panose="020B0A00000000000000" charset="-122"/>
                <a:ea typeface="Source Han Sans CN Heavy Bold" panose="020B0A00000000000000" charset="-122"/>
                <a:cs typeface="Source Han Sans CN Heavy Bold" panose="020B0A00000000000000" charset="-122"/>
              </a:rPr>
              <a:t>内容</a:t>
            </a:r>
            <a:endParaRPr kumimoji="1" lang="zh-CN" altLang="en-US"/>
          </a:p>
        </p:txBody>
      </p:sp>
      <p:sp>
        <p:nvSpPr>
          <p:cNvPr id="24" name="标题 1"/>
          <p:cNvSpPr txBox="1"/>
          <p:nvPr/>
        </p:nvSpPr>
        <p:spPr>
          <a:xfrm>
            <a:off x="2866595" y="1846102"/>
            <a:ext cx="823058" cy="216179"/>
          </a:xfrm>
          <a:custGeom>
            <a:avLst/>
            <a:gdLst>
              <a:gd name="connsiteX0" fmla="*/ 714968 w 823058"/>
              <a:gd name="connsiteY0" fmla="*/ 0 h 216179"/>
              <a:gd name="connsiteX1" fmla="*/ 743452 w 823058"/>
              <a:gd name="connsiteY1" fmla="*/ 78279 h 216179"/>
              <a:gd name="connsiteX2" fmla="*/ 823058 w 823058"/>
              <a:gd name="connsiteY2" fmla="*/ 82573 h 216179"/>
              <a:gd name="connsiteX3" fmla="*/ 761055 w 823058"/>
              <a:gd name="connsiteY3" fmla="*/ 135246 h 216179"/>
              <a:gd name="connsiteX4" fmla="*/ 781771 w 823058"/>
              <a:gd name="connsiteY4" fmla="*/ 216179 h 216179"/>
              <a:gd name="connsiteX5" fmla="*/ 714968 w 823058"/>
              <a:gd name="connsiteY5" fmla="*/ 170454 h 216179"/>
              <a:gd name="connsiteX6" fmla="*/ 648165 w 823058"/>
              <a:gd name="connsiteY6" fmla="*/ 216179 h 216179"/>
              <a:gd name="connsiteX7" fmla="*/ 668881 w 823058"/>
              <a:gd name="connsiteY7" fmla="*/ 135246 h 216179"/>
              <a:gd name="connsiteX8" fmla="*/ 606878 w 823058"/>
              <a:gd name="connsiteY8" fmla="*/ 82573 h 216179"/>
              <a:gd name="connsiteX9" fmla="*/ 686484 w 823058"/>
              <a:gd name="connsiteY9" fmla="*/ 78279 h 216179"/>
              <a:gd name="connsiteX10" fmla="*/ 411529 w 823058"/>
              <a:gd name="connsiteY10" fmla="*/ 0 h 216179"/>
              <a:gd name="connsiteX11" fmla="*/ 440013 w 823058"/>
              <a:gd name="connsiteY11" fmla="*/ 78279 h 216179"/>
              <a:gd name="connsiteX12" fmla="*/ 519619 w 823058"/>
              <a:gd name="connsiteY12" fmla="*/ 82573 h 216179"/>
              <a:gd name="connsiteX13" fmla="*/ 457616 w 823058"/>
              <a:gd name="connsiteY13" fmla="*/ 135246 h 216179"/>
              <a:gd name="connsiteX14" fmla="*/ 478332 w 823058"/>
              <a:gd name="connsiteY14" fmla="*/ 216179 h 216179"/>
              <a:gd name="connsiteX15" fmla="*/ 411529 w 823058"/>
              <a:gd name="connsiteY15" fmla="*/ 170454 h 216179"/>
              <a:gd name="connsiteX16" fmla="*/ 344726 w 823058"/>
              <a:gd name="connsiteY16" fmla="*/ 216179 h 216179"/>
              <a:gd name="connsiteX17" fmla="*/ 365442 w 823058"/>
              <a:gd name="connsiteY17" fmla="*/ 135246 h 216179"/>
              <a:gd name="connsiteX18" fmla="*/ 303439 w 823058"/>
              <a:gd name="connsiteY18" fmla="*/ 82573 h 216179"/>
              <a:gd name="connsiteX19" fmla="*/ 383045 w 823058"/>
              <a:gd name="connsiteY19" fmla="*/ 78279 h 216179"/>
              <a:gd name="connsiteX20" fmla="*/ 108090 w 823058"/>
              <a:gd name="connsiteY20" fmla="*/ 0 h 216179"/>
              <a:gd name="connsiteX21" fmla="*/ 136574 w 823058"/>
              <a:gd name="connsiteY21" fmla="*/ 78279 h 216179"/>
              <a:gd name="connsiteX22" fmla="*/ 216180 w 823058"/>
              <a:gd name="connsiteY22" fmla="*/ 82573 h 216179"/>
              <a:gd name="connsiteX23" fmla="*/ 154177 w 823058"/>
              <a:gd name="connsiteY23" fmla="*/ 135246 h 216179"/>
              <a:gd name="connsiteX24" fmla="*/ 174893 w 823058"/>
              <a:gd name="connsiteY24" fmla="*/ 216179 h 216179"/>
              <a:gd name="connsiteX25" fmla="*/ 108090 w 823058"/>
              <a:gd name="connsiteY25" fmla="*/ 170454 h 216179"/>
              <a:gd name="connsiteX26" fmla="*/ 41287 w 823058"/>
              <a:gd name="connsiteY26" fmla="*/ 216179 h 216179"/>
              <a:gd name="connsiteX27" fmla="*/ 62003 w 823058"/>
              <a:gd name="connsiteY27" fmla="*/ 135246 h 216179"/>
              <a:gd name="connsiteX28" fmla="*/ 0 w 823058"/>
              <a:gd name="connsiteY28" fmla="*/ 82573 h 216179"/>
              <a:gd name="connsiteX29" fmla="*/ 79606 w 823058"/>
              <a:gd name="connsiteY29" fmla="*/ 78279 h 216179"/>
            </a:gdLst>
            <a:ahLst/>
            <a:cxnLst/>
            <a:rect l="l" t="t" r="r" b="b"/>
            <a:pathLst>
              <a:path w="823058" h="216179">
                <a:moveTo>
                  <a:pt x="714968" y="0"/>
                </a:moveTo>
                <a:lnTo>
                  <a:pt x="743452" y="78279"/>
                </a:lnTo>
                <a:lnTo>
                  <a:pt x="823058" y="82573"/>
                </a:lnTo>
                <a:lnTo>
                  <a:pt x="761055" y="135246"/>
                </a:lnTo>
                <a:lnTo>
                  <a:pt x="781771" y="216179"/>
                </a:lnTo>
                <a:lnTo>
                  <a:pt x="714968" y="170454"/>
                </a:lnTo>
                <a:lnTo>
                  <a:pt x="648165" y="216179"/>
                </a:lnTo>
                <a:lnTo>
                  <a:pt x="668881" y="135246"/>
                </a:lnTo>
                <a:lnTo>
                  <a:pt x="606878" y="82573"/>
                </a:lnTo>
                <a:lnTo>
                  <a:pt x="686484" y="78279"/>
                </a:lnTo>
                <a:close/>
                <a:moveTo>
                  <a:pt x="411529" y="0"/>
                </a:moveTo>
                <a:lnTo>
                  <a:pt x="440013" y="78279"/>
                </a:lnTo>
                <a:lnTo>
                  <a:pt x="519619" y="82573"/>
                </a:lnTo>
                <a:lnTo>
                  <a:pt x="457616" y="135246"/>
                </a:lnTo>
                <a:lnTo>
                  <a:pt x="478332" y="216179"/>
                </a:lnTo>
                <a:lnTo>
                  <a:pt x="411529" y="170454"/>
                </a:lnTo>
                <a:lnTo>
                  <a:pt x="344726" y="216179"/>
                </a:lnTo>
                <a:lnTo>
                  <a:pt x="365442" y="135246"/>
                </a:lnTo>
                <a:lnTo>
                  <a:pt x="303439" y="82573"/>
                </a:lnTo>
                <a:lnTo>
                  <a:pt x="383045" y="78279"/>
                </a:lnTo>
                <a:close/>
                <a:moveTo>
                  <a:pt x="108090" y="0"/>
                </a:moveTo>
                <a:lnTo>
                  <a:pt x="136574" y="78279"/>
                </a:lnTo>
                <a:lnTo>
                  <a:pt x="216180" y="82573"/>
                </a:lnTo>
                <a:lnTo>
                  <a:pt x="154177" y="135246"/>
                </a:lnTo>
                <a:lnTo>
                  <a:pt x="174893" y="216179"/>
                </a:lnTo>
                <a:lnTo>
                  <a:pt x="108090" y="170454"/>
                </a:lnTo>
                <a:lnTo>
                  <a:pt x="41287" y="216179"/>
                </a:lnTo>
                <a:lnTo>
                  <a:pt x="62003" y="135246"/>
                </a:lnTo>
                <a:lnTo>
                  <a:pt x="0" y="82573"/>
                </a:lnTo>
                <a:lnTo>
                  <a:pt x="79606" y="78279"/>
                </a:lnTo>
                <a:close/>
              </a:path>
            </a:pathLst>
          </a:custGeom>
          <a:solidFill>
            <a:schemeClr val="bg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flipH="1">
            <a:off x="635417" y="315524"/>
            <a:ext cx="471956" cy="39639"/>
          </a:xfrm>
          <a:prstGeom prst="rect">
            <a:avLst/>
          </a:prstGeom>
          <a:solidFill>
            <a:schemeClr val="bg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6" name="标题 1"/>
          <p:cNvSpPr txBox="1"/>
          <p:nvPr/>
        </p:nvSpPr>
        <p:spPr>
          <a:xfrm flipH="1">
            <a:off x="635418" y="428726"/>
            <a:ext cx="336209" cy="39639"/>
          </a:xfrm>
          <a:prstGeom prst="rect">
            <a:avLst/>
          </a:prstGeom>
          <a:solidFill>
            <a:schemeClr val="bg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7" name="标题 1"/>
          <p:cNvSpPr txBox="1"/>
          <p:nvPr>
            <p:custDataLst>
              <p:tags r:id="rId10"/>
            </p:custDataLst>
          </p:nvPr>
        </p:nvSpPr>
        <p:spPr>
          <a:xfrm>
            <a:off x="697604" y="5048160"/>
            <a:ext cx="3364488" cy="1072772"/>
          </a:xfrm>
          <a:prstGeom prst="rect">
            <a:avLst/>
          </a:prstGeom>
          <a:noFill/>
          <a:ln>
            <a:noFill/>
          </a:ln>
        </p:spPr>
        <p:txBody>
          <a:bodyPr vert="horz" wrap="square" lIns="91440" tIns="45720" rIns="91440" bIns="45720" rtlCol="0" anchor="t"/>
          <a:lstStyle/>
          <a:p>
            <a:pPr algn="ctr">
              <a:lnSpc>
                <a:spcPct val="130000"/>
              </a:lnSpc>
            </a:pPr>
            <a:r>
              <a:rPr kumimoji="1" lang="en-US" altLang="zh-CN"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反不正当竞争</a:t>
            </a:r>
            <a:r>
              <a:rPr kumimoji="1" lang="zh-CN" altLang="en-US"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法和反垄断</a:t>
            </a:r>
            <a:r>
              <a:rPr kumimoji="1" lang="en-US" altLang="zh-CN"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28" name="标题 1"/>
          <p:cNvSpPr txBox="1"/>
          <p:nvPr>
            <p:custDataLst>
              <p:tags r:id="rId11"/>
            </p:custDataLst>
          </p:nvPr>
        </p:nvSpPr>
        <p:spPr>
          <a:xfrm>
            <a:off x="4413756" y="5048160"/>
            <a:ext cx="3364488" cy="1072772"/>
          </a:xfrm>
          <a:prstGeom prst="rect">
            <a:avLst/>
          </a:prstGeom>
          <a:noFill/>
          <a:ln>
            <a:noFill/>
          </a:ln>
        </p:spPr>
        <p:txBody>
          <a:bodyPr vert="horz" wrap="square" lIns="91440" tIns="45720" rIns="91440" bIns="45720" rtlCol="0" anchor="t"/>
          <a:lstStyle/>
          <a:p>
            <a:pPr algn="ctr">
              <a:lnSpc>
                <a:spcPct val="130000"/>
              </a:lnSpc>
            </a:pPr>
            <a:r>
              <a:rPr kumimoji="1" lang="zh-CN" altLang="en-US"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产品质量</a:t>
            </a:r>
            <a:r>
              <a:rPr kumimoji="1" lang="en-US" altLang="zh-CN"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29" name="标题 1"/>
          <p:cNvSpPr txBox="1"/>
          <p:nvPr>
            <p:custDataLst>
              <p:tags r:id="rId12"/>
            </p:custDataLst>
          </p:nvPr>
        </p:nvSpPr>
        <p:spPr>
          <a:xfrm>
            <a:off x="8129908" y="5048160"/>
            <a:ext cx="3364488" cy="1072772"/>
          </a:xfrm>
          <a:prstGeom prst="rect">
            <a:avLst/>
          </a:prstGeom>
          <a:noFill/>
          <a:ln>
            <a:noFill/>
          </a:ln>
        </p:spPr>
        <p:txBody>
          <a:bodyPr vert="horz" wrap="square" lIns="91440" tIns="45720" rIns="91440" bIns="45720" rtlCol="0" anchor="t"/>
          <a:lstStyle/>
          <a:p>
            <a:pPr algn="ctr">
              <a:lnSpc>
                <a:spcPct val="130000"/>
              </a:lnSpc>
            </a:pPr>
            <a:r>
              <a:rPr kumimoji="1" lang="zh-CN" altLang="en-US"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消费者权益保护</a:t>
            </a:r>
            <a:r>
              <a:rPr kumimoji="1" lang="en-US" altLang="zh-CN" sz="22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4803" y="136461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了解竞争法、产品质量法、消费者权益保护法概述</a:t>
            </a:r>
            <a:endParaRPr lang="zh-CN" altLang="en-US"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熟悉限制竞争行为和不正当竞争行为的行为类型，熟悉垄断行为的表现形式</a:t>
            </a:r>
            <a:endParaRPr lang="zh-CN" altLang="en-US"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熟悉我国产品质量监督体系的构成，生产者、销售者的产品质量义务、产品质量责任体系</a:t>
            </a:r>
            <a:endParaRPr lang="zh-CN" altLang="en-US"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4.</a:t>
            </a:r>
            <a:r>
              <a:rPr lang="zh-CN" altLang="en-US" sz="1400" b="1" dirty="0">
                <a:solidFill>
                  <a:schemeClr val="tx1">
                    <a:lumMod val="85000"/>
                    <a:lumOff val="15000"/>
                  </a:schemeClr>
                </a:solidFill>
                <a:latin typeface="+mn-ea"/>
                <a:cs typeface="+mn-ea"/>
              </a:rPr>
              <a:t>掌握消费者的权利、经营者的义务、消费者维权的途径、赔偿责任主体的确定</a:t>
            </a:r>
            <a:endParaRPr lang="zh-CN" altLang="en-US" sz="1400"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能正确判断各种限制竞争、不正当竞争及垄断行为</a:t>
            </a:r>
            <a:endParaRPr lang="zh-CN" altLang="en-US"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能在产品质量维权案件中维护合法权益</a:t>
            </a:r>
            <a:endParaRPr lang="zh-CN" altLang="en-US"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能依法保护消费者合法权益，妥善处理消费争议</a:t>
            </a:r>
            <a:endParaRPr lang="zh-CN" altLang="en-US" sz="1400"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r>
              <a:rPr lang="zh-CN" altLang="en-US" dirty="0">
                <a:solidFill>
                  <a:schemeClr val="tx1"/>
                </a:solidFill>
              </a:rPr>
              <a:t>。</a:t>
            </a:r>
            <a:endParaRPr lang="zh-CN" altLang="en-US" dirty="0">
              <a:solidFill>
                <a:schemeClr val="tx1"/>
              </a:solidFill>
            </a:endParaRPr>
          </a:p>
        </p:txBody>
      </p:sp>
      <p:sp>
        <p:nvSpPr>
          <p:cNvPr id="23" name="矩形 19"/>
          <p:cNvSpPr/>
          <p:nvPr>
            <p:custDataLst>
              <p:tags r:id="rId11"/>
            </p:custDataLst>
          </p:nvPr>
        </p:nvSpPr>
        <p:spPr>
          <a:xfrm>
            <a:off x="2723746" y="4808855"/>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400" b="1" dirty="0">
                <a:solidFill>
                  <a:schemeClr val="tx1">
                    <a:lumMod val="85000"/>
                    <a:lumOff val="15000"/>
                  </a:schemeClr>
                </a:solidFill>
                <a:latin typeface="+mn-ea"/>
                <a:cs typeface="+mn-ea"/>
              </a:rPr>
              <a:t>培养学生的市场规则意识，坚守诚实守信的道德品质、对规则和秩序的尊重和信仰，形成自觉而强烈的法律意识和职业责任意识，树立追求公平、正义、平等自由的法治观念和自觉维护社会公共利益的责任感</a:t>
            </a:r>
            <a:r>
              <a:rPr lang="en-US" altLang="zh-CN" sz="1400" b="1" dirty="0">
                <a:solidFill>
                  <a:schemeClr val="tx1">
                    <a:lumMod val="85000"/>
                    <a:lumOff val="15000"/>
                  </a:schemeClr>
                </a:solidFill>
                <a:latin typeface="+mn-ea"/>
                <a:cs typeface="+mn-ea"/>
              </a:rPr>
              <a:t> </a:t>
            </a:r>
            <a:endParaRPr lang="en-US" altLang="zh-CN" sz="1400"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反不正当竞争</a:t>
            </a:r>
            <a:r>
              <a:rPr kumimoji="1" lang="zh-CN" altLang="en-US"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法和反垄断</a:t>
            </a: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54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任务一</a:t>
            </a:r>
            <a:endParaRPr kumimoji="1" lang="zh-CN" altLang="en-US"/>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685327" y="136935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01</a:t>
            </a:r>
            <a:endParaRPr kumimoji="1" lang="zh-CN" altLang="en-US"/>
          </a:p>
        </p:txBody>
      </p:sp>
      <p:sp>
        <p:nvSpPr>
          <p:cNvPr id="4" name="标题 1"/>
          <p:cNvSpPr txBox="1"/>
          <p:nvPr/>
        </p:nvSpPr>
        <p:spPr>
          <a:xfrm>
            <a:off x="4515493" y="2111591"/>
            <a:ext cx="3148314" cy="3148314"/>
          </a:xfrm>
          <a:prstGeom prst="ellipse">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136829" y="2732927"/>
            <a:ext cx="1905642" cy="1905642"/>
          </a:xfrm>
          <a:prstGeom prst="ellipse">
            <a:avLst/>
          </a:prstGeom>
          <a:gradFill>
            <a:gsLst>
              <a:gs pos="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flipV="1">
            <a:off x="5006867"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flipV="1">
            <a:off x="5970543" y="2312183"/>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6933203" y="276332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flipV="1">
            <a:off x="7228860"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flipV="1">
            <a:off x="6946412"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flipV="1">
            <a:off x="5970543" y="4821672"/>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flipH="1" flipV="1">
            <a:off x="5009916" y="4355901"/>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flipV="1">
            <a:off x="4714259" y="3566640"/>
            <a:ext cx="238214" cy="238214"/>
          </a:xfrm>
          <a:prstGeom prst="ellipse">
            <a:avLst/>
          </a:prstGeom>
          <a:gradFill>
            <a:gsLst>
              <a:gs pos="7000">
                <a:schemeClr val="accent1"/>
              </a:gs>
              <a:gs pos="100000">
                <a:schemeClr val="accent1">
                  <a:lumMod val="60000"/>
                  <a:lumOff val="40000"/>
                </a:schemeClr>
              </a:gs>
            </a:gsLst>
            <a:lin ang="2700000" scaled="0"/>
          </a:gra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273215" y="1885582"/>
            <a:ext cx="287052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134319" y="1892140"/>
            <a:ext cx="2696901" cy="502727"/>
          </a:xfrm>
          <a:prstGeom prst="rect">
            <a:avLst/>
          </a:prstGeom>
          <a:noFill/>
          <a:ln>
            <a:noFill/>
          </a:ln>
        </p:spPr>
        <p:txBody>
          <a:bodyPr vert="horz" wrap="square" lIns="0" tIns="0" rIns="0" bIns="0" rtlCol="0" anchor="ctr"/>
          <a:lstStyle/>
          <a:p>
            <a:pPr algn="r">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反不正当竞争法律制度概述</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6" name="标题 1"/>
          <p:cNvSpPr txBox="1"/>
          <p:nvPr/>
        </p:nvSpPr>
        <p:spPr>
          <a:xfrm>
            <a:off x="660400" y="2580062"/>
            <a:ext cx="3205544" cy="937549"/>
          </a:xfrm>
          <a:prstGeom prst="rect">
            <a:avLst/>
          </a:prstGeom>
          <a:noFill/>
          <a:ln>
            <a:noFill/>
          </a:ln>
        </p:spPr>
        <p:txBody>
          <a:bodyPr vert="horz" wrap="square" lIns="0" tIns="0" rIns="0" bIns="0" rtlCol="0" anchor="t"/>
          <a:lstStyle/>
          <a:p>
            <a:pPr algn="ctr">
              <a:lnSpc>
                <a:spcPct val="150000"/>
              </a:lnSpc>
            </a:pPr>
            <a:r>
              <a:rPr kumimoji="1" lang="zh-CN" altLang="en-US" sz="1600"/>
              <a:t>不正当竞争行为的概念和特征</a:t>
            </a:r>
            <a:endParaRPr kumimoji="1" lang="zh-CN" altLang="en-US" sz="1600"/>
          </a:p>
          <a:p>
            <a:pPr algn="ctr">
              <a:lnSpc>
                <a:spcPct val="150000"/>
              </a:lnSpc>
            </a:pPr>
            <a:r>
              <a:rPr kumimoji="1" lang="zh-CN" altLang="en-US" sz="1600"/>
              <a:t>反不正当竞争法的概念</a:t>
            </a:r>
            <a:endParaRPr kumimoji="1" lang="zh-CN" altLang="en-US" sz="1600"/>
          </a:p>
        </p:txBody>
      </p:sp>
      <p:sp>
        <p:nvSpPr>
          <p:cNvPr id="17" name="标题 1"/>
          <p:cNvSpPr txBox="1"/>
          <p:nvPr/>
        </p:nvSpPr>
        <p:spPr>
          <a:xfrm>
            <a:off x="8310623" y="1369350"/>
            <a:ext cx="1145893" cy="642782"/>
          </a:xfrm>
          <a:prstGeom prst="rect">
            <a:avLst/>
          </a:prstGeom>
          <a:noFill/>
          <a:ln>
            <a:noFill/>
          </a:ln>
        </p:spPr>
        <p:txBody>
          <a:bodyPr vert="horz" wrap="square" lIns="0" tIns="0" rIns="0" bIns="0" rtlCol="0" anchor="ctr"/>
          <a:lstStyle/>
          <a:p>
            <a:pPr algn="l">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02</a:t>
            </a:r>
            <a:endParaRPr kumimoji="1" lang="zh-CN" altLang="en-US"/>
          </a:p>
        </p:txBody>
      </p:sp>
      <p:sp>
        <p:nvSpPr>
          <p:cNvPr id="18" name="标题 1"/>
          <p:cNvSpPr txBox="1"/>
          <p:nvPr/>
        </p:nvSpPr>
        <p:spPr>
          <a:xfrm>
            <a:off x="8023989" y="1885582"/>
            <a:ext cx="3494911" cy="55558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48080" y="1892140"/>
            <a:ext cx="3170820" cy="502727"/>
          </a:xfrm>
          <a:prstGeom prst="rect">
            <a:avLst/>
          </a:prstGeom>
          <a:noFill/>
          <a:ln>
            <a:noFill/>
          </a:ln>
        </p:spPr>
        <p:txBody>
          <a:bodyPr vert="horz" wrap="square" lIns="0" tIns="0" rIns="0" bIns="0" rtlCol="0" anchor="ctr"/>
          <a:lstStyle/>
          <a:p>
            <a:pPr algn="l">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不正当竞争的表现形式</a:t>
            </a:r>
            <a:endParaRPr kumimoji="1" lang="zh-CN" altLang="en-US"/>
          </a:p>
        </p:txBody>
      </p:sp>
      <p:sp>
        <p:nvSpPr>
          <p:cNvPr id="20" name="标题 1"/>
          <p:cNvSpPr txBox="1"/>
          <p:nvPr/>
        </p:nvSpPr>
        <p:spPr>
          <a:xfrm>
            <a:off x="8348345" y="2580005"/>
            <a:ext cx="3205480" cy="3642995"/>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具体包括：</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t>混淆行为；商业贿赂行为；虚假宣传行为；侵犯商业秘密行为；不正当有奖销售行为；诋毁商誉行为；妨害和破坏网络产品或者服务正常运行的行为。</a:t>
            </a:r>
            <a:endParaRPr kumimoji="1" lang="zh-CN" altLang="en-US" sz="1600"/>
          </a:p>
        </p:txBody>
      </p:sp>
      <p:sp>
        <p:nvSpPr>
          <p:cNvPr id="21" name="标题 1"/>
          <p:cNvSpPr txBox="1"/>
          <p:nvPr/>
        </p:nvSpPr>
        <p:spPr>
          <a:xfrm>
            <a:off x="2685327" y="3746790"/>
            <a:ext cx="1145893" cy="642782"/>
          </a:xfrm>
          <a:prstGeom prst="rect">
            <a:avLst/>
          </a:prstGeom>
          <a:noFill/>
          <a:ln>
            <a:noFill/>
          </a:ln>
        </p:spPr>
        <p:txBody>
          <a:bodyPr vert="horz" wrap="square" lIns="0" tIns="0" rIns="0" bIns="0" rtlCol="0" anchor="ctr"/>
          <a:lstStyle/>
          <a:p>
            <a:pPr algn="r">
              <a:lnSpc>
                <a:spcPct val="150000"/>
              </a:lnSpc>
            </a:pPr>
            <a:r>
              <a:rPr kumimoji="1" lang="en-US" altLang="zh-CN" sz="5400">
                <a:ln w="12700">
                  <a:noFill/>
                </a:ln>
                <a:solidFill>
                  <a:srgbClr val="F2F2F2">
                    <a:alpha val="100000"/>
                  </a:srgbClr>
                </a:solidFill>
                <a:latin typeface="OPPOSans R" panose="00020600040101010101" charset="-122"/>
                <a:ea typeface="OPPOSans R" panose="00020600040101010101" charset="-122"/>
                <a:cs typeface="OPPOSans R" panose="00020600040101010101" charset="-122"/>
              </a:rPr>
              <a:t>03</a:t>
            </a:r>
            <a:endParaRPr kumimoji="1" lang="zh-CN" altLang="en-US"/>
          </a:p>
        </p:txBody>
      </p:sp>
      <p:sp>
        <p:nvSpPr>
          <p:cNvPr id="22" name="标题 1"/>
          <p:cNvSpPr txBox="1"/>
          <p:nvPr/>
        </p:nvSpPr>
        <p:spPr>
          <a:xfrm>
            <a:off x="1273175" y="4262755"/>
            <a:ext cx="2957830" cy="555625"/>
          </a:xfrm>
          <a:prstGeom prst="roundRect">
            <a:avLst>
              <a:gd name="adj" fmla="val 50000"/>
            </a:avLst>
          </a:prstGeom>
          <a:solidFill>
            <a:schemeClr val="accent1"/>
          </a:solidFill>
          <a:ln w="25400" cap="sq">
            <a:solidFill>
              <a:schemeClr val="bg1"/>
            </a:solidFill>
            <a:miter/>
          </a:ln>
          <a:effectLst>
            <a:outerShdw blurRad="241300" dist="38100" dir="5400000" algn="t" rotWithShape="0">
              <a:schemeClr val="accent1">
                <a:alpha val="43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134110" y="4269740"/>
            <a:ext cx="3029585" cy="502920"/>
          </a:xfrm>
          <a:prstGeom prst="rect">
            <a:avLst/>
          </a:prstGeom>
          <a:noFill/>
          <a:ln>
            <a:noFill/>
          </a:ln>
        </p:spPr>
        <p:txBody>
          <a:bodyPr vert="horz" wrap="square" lIns="0" tIns="0" rIns="0" bIns="0" rtlCol="0" anchor="ctr"/>
          <a:lstStyle/>
          <a:p>
            <a:pPr algn="r">
              <a:lnSpc>
                <a:spcPct val="150000"/>
              </a:lnSpc>
            </a:pPr>
            <a:r>
              <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违反法律的监督检查与法律责任</a:t>
            </a:r>
            <a:endParaRPr kumimoji="1" lang="zh-CN" altLang="en-US"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660400" y="4957445"/>
            <a:ext cx="3205480" cy="1266190"/>
          </a:xfrm>
          <a:prstGeom prst="rect">
            <a:avLst/>
          </a:prstGeom>
          <a:noFill/>
          <a:ln>
            <a:noFill/>
          </a:ln>
        </p:spPr>
        <p:txBody>
          <a:bodyPr vert="horz" wrap="square" lIns="0" tIns="0" rIns="0" bIns="0" rtlCol="0" anchor="t"/>
          <a:lstStyle/>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监督检查的职能部门和职权</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法律责任的形式、赔偿数额的确定、法律责任</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9" name="标题 1"/>
          <p:cNvSpPr txBox="1"/>
          <p:nvPr/>
        </p:nvSpPr>
        <p:spPr>
          <a:xfrm>
            <a:off x="5519800" y="312062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rot="7262671">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rot="14560160">
            <a:off x="5534642" y="3128043"/>
            <a:ext cx="1117558" cy="1117554"/>
          </a:xfrm>
          <a:prstGeom prst="arc">
            <a:avLst>
              <a:gd name="adj1" fmla="val 17047451"/>
              <a:gd name="adj2" fmla="val 20675756"/>
            </a:avLst>
          </a:prstGeom>
          <a:noFill/>
          <a:ln w="2540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rot="17327035">
            <a:off x="5841585" y="291146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9940873">
            <a:off x="5387359" y="3825309"/>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2699578">
            <a:off x="6435105" y="3762214"/>
            <a:ext cx="421352" cy="336121"/>
          </a:xfrm>
          <a:prstGeom prst="triangl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a:t>
            </a:r>
            <a:r>
              <a:rPr kumimoji="1" lang="zh-CN" altLang="en-US"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不正当竞争</a:t>
            </a: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a:p>
        </p:txBody>
      </p:sp>
      <p:sp>
        <p:nvSpPr>
          <p:cNvPr id="36"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115695" y="1321435"/>
            <a:ext cx="4476750" cy="5193030"/>
          </a:xfrm>
          <a:prstGeom prst="roundRect">
            <a:avLst>
              <a:gd name="adj" fmla="val 3293"/>
            </a:avLst>
          </a:prstGeom>
          <a:solidFill>
            <a:schemeClr val="bg1"/>
          </a:solidFill>
          <a:ln w="12700" cap="flat">
            <a:noFill/>
            <a:miter/>
          </a:ln>
          <a:effectLst>
            <a:outerShdw blurRad="63500" sx="102000" sy="102000" algn="ctr" rotWithShape="0">
              <a:schemeClr val="bg1">
                <a:lumMod val="8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288658" y="2279290"/>
            <a:ext cx="4046814" cy="1395835"/>
          </a:xfrm>
          <a:prstGeom prst="rect">
            <a:avLst/>
          </a:prstGeom>
          <a:noFill/>
          <a:ln>
            <a:noFill/>
          </a:ln>
        </p:spPr>
        <p:txBody>
          <a:bodyPr vert="horz" wrap="square" lIns="91440" tIns="45720" rIns="91440" bIns="4572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不正当竞争行为是指经营者在生产经营活动中，违反反不正当竞争法的规定，扰乱市场竞争秩序，损害其他经营者或者消费者的合法权益的行为。</a:t>
            </a:r>
            <a:r>
              <a:rPr kumimoji="1" lang="en-US" altLang="zh-CN" sz="1400" b="1">
                <a:ln w="12700">
                  <a:noFill/>
                </a:ln>
                <a:gradFill>
                  <a:gsLst>
                    <a:gs pos="50000">
                      <a:schemeClr val="accent1"/>
                    </a:gs>
                    <a:gs pos="0">
                      <a:schemeClr val="accent1">
                        <a:lumMod val="25000"/>
                        <a:lumOff val="75000"/>
                      </a:schemeClr>
                    </a:gs>
                    <a:gs pos="100000">
                      <a:schemeClr val="accent1">
                        <a:lumMod val="85000"/>
                      </a:schemeClr>
                    </a:gs>
                  </a:gsLst>
                  <a:lin ang="5400000" scaled="1"/>
                </a:gradFill>
                <a:latin typeface="Source Han Sans CN Normal" panose="020B0400000000000000" charset="-122"/>
                <a:ea typeface="Source Han Sans CN Normal" panose="020B0400000000000000" charset="-122"/>
                <a:cs typeface="Source Han Sans CN Normal" panose="020B0400000000000000" charset="-122"/>
              </a:rPr>
              <a:t>具有以下特征：</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b="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实施主体：</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参与市场竞争的经营者。
</a:t>
            </a:r>
            <a:r>
              <a:rPr kumimoji="1" lang="en-US" altLang="zh-CN" sz="1400" b="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主观故意</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：实施者在主观上存在故意。
</a:t>
            </a:r>
            <a:r>
              <a:rPr kumimoji="1" lang="en-US" altLang="zh-CN" sz="1400" b="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违法性：</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违反法律、法规和商业道德的行为。
</a:t>
            </a:r>
            <a:r>
              <a:rPr kumimoji="1" lang="en-US" altLang="zh-CN" sz="1400" b="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社会危害性：</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侵犯竞争者和消费者的权利，损害市场机制，破坏市场秩序，危害信用和社会公德。
不正当竞争行为侵犯竞争者和消费者的权利，损害市场机制，破坏市场秩序，危害信用和社会公德，因此应当立法予以禁止。</a:t>
            </a:r>
            <a:endParaRPr kumimoji="1" lang="zh-CN" altLang="en-US" sz="1400"/>
          </a:p>
        </p:txBody>
      </p:sp>
      <p:sp>
        <p:nvSpPr>
          <p:cNvPr id="5" name="标题 1"/>
          <p:cNvSpPr txBox="1"/>
          <p:nvPr/>
        </p:nvSpPr>
        <p:spPr>
          <a:xfrm>
            <a:off x="1251193" y="1863364"/>
            <a:ext cx="4048327" cy="415498"/>
          </a:xfrm>
          <a:prstGeom prst="rect">
            <a:avLst/>
          </a:prstGeom>
          <a:noFill/>
          <a:ln>
            <a:noFill/>
          </a:ln>
        </p:spPr>
        <p:txBody>
          <a:bodyPr vert="horz" wrap="square" lIns="91440" tIns="45720" rIns="91440" bIns="45720" rtlCol="0" anchor="t"/>
          <a:lstStyle/>
          <a:p>
            <a:pPr algn="l">
              <a:lnSpc>
                <a:spcPct val="11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不正当竞争行为的概念和特征</a:t>
            </a:r>
            <a:endParaRPr kumimoji="1" lang="zh-CN" altLang="en-US"/>
          </a:p>
        </p:txBody>
      </p:sp>
      <p:cxnSp>
        <p:nvCxnSpPr>
          <p:cNvPr id="6" name="线条 1"/>
          <p:cNvCxnSpPr/>
          <p:nvPr/>
        </p:nvCxnSpPr>
        <p:spPr>
          <a:xfrm>
            <a:off x="1288138" y="2377250"/>
            <a:ext cx="3702796" cy="0"/>
          </a:xfrm>
          <a:prstGeom prst="line">
            <a:avLst/>
          </a:prstGeom>
          <a:noFill/>
          <a:ln w="15716" cap="sq">
            <a:solidFill>
              <a:schemeClr val="bg1">
                <a:lumMod val="85000"/>
              </a:schemeClr>
            </a:solidFill>
            <a:miter/>
          </a:ln>
        </p:spPr>
      </p:cxnSp>
      <p:cxnSp>
        <p:nvCxnSpPr>
          <p:cNvPr id="7" name="线条 1"/>
          <p:cNvCxnSpPr/>
          <p:nvPr/>
        </p:nvCxnSpPr>
        <p:spPr>
          <a:xfrm>
            <a:off x="4990934" y="2377250"/>
            <a:ext cx="307072" cy="0"/>
          </a:xfrm>
          <a:prstGeom prst="line">
            <a:avLst/>
          </a:prstGeom>
          <a:noFill/>
          <a:ln w="44005" cap="sq">
            <a:solidFill>
              <a:schemeClr val="accent1"/>
            </a:solidFill>
            <a:miter/>
          </a:ln>
        </p:spPr>
      </p:cxnSp>
      <p:sp>
        <p:nvSpPr>
          <p:cNvPr id="8" name="标题 1"/>
          <p:cNvSpPr txBox="1"/>
          <p:nvPr/>
        </p:nvSpPr>
        <p:spPr>
          <a:xfrm>
            <a:off x="1378790" y="1131859"/>
            <a:ext cx="605419" cy="60541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525125" y="1292797"/>
            <a:ext cx="312751" cy="28354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lnSpc>
                <a:spcPct val="110000"/>
              </a:lnSpc>
            </a:pPr>
            <a:endParaRPr kumimoji="1" lang="zh-CN" altLang="en-US"/>
          </a:p>
        </p:txBody>
      </p:sp>
      <p:sp>
        <p:nvSpPr>
          <p:cNvPr id="10" name="标题 1"/>
          <p:cNvSpPr txBox="1"/>
          <p:nvPr/>
        </p:nvSpPr>
        <p:spPr>
          <a:xfrm>
            <a:off x="6586855" y="1321435"/>
            <a:ext cx="4476750" cy="5193030"/>
          </a:xfrm>
          <a:prstGeom prst="roundRect">
            <a:avLst>
              <a:gd name="adj" fmla="val 3293"/>
            </a:avLst>
          </a:prstGeom>
          <a:solidFill>
            <a:schemeClr val="bg1"/>
          </a:solidFill>
          <a:ln w="12700" cap="flat">
            <a:noFill/>
            <a:miter/>
          </a:ln>
          <a:effectLst>
            <a:outerShdw blurRad="63500" sx="102000" sy="102000" algn="ctr" rotWithShape="0">
              <a:schemeClr val="bg1">
                <a:lumMod val="8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722745" y="2365375"/>
            <a:ext cx="4046855" cy="1511300"/>
          </a:xfrm>
          <a:prstGeom prst="rect">
            <a:avLst/>
          </a:prstGeom>
          <a:noFill/>
          <a:ln>
            <a:noFill/>
          </a:ln>
        </p:spPr>
        <p:txBody>
          <a:bodyPr vert="horz" wrap="square" lIns="91440" tIns="45720" rIns="91440" bIns="4572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不正当竞争行为的类型多样，包括但不限于：
欺骗性标示行为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侵犯商业秘密行为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诋毁商誉行为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商业贿赂行为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不正当有奖销售行为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低毁商誉行为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妨碍和破坏网络产品或者服务正常运行的行为</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等等。</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2" name="标题 1"/>
          <p:cNvSpPr txBox="1"/>
          <p:nvPr/>
        </p:nvSpPr>
        <p:spPr>
          <a:xfrm>
            <a:off x="6722753" y="1863364"/>
            <a:ext cx="4048327" cy="415498"/>
          </a:xfrm>
          <a:prstGeom prst="rect">
            <a:avLst/>
          </a:prstGeom>
          <a:noFill/>
          <a:ln>
            <a:noFill/>
          </a:ln>
        </p:spPr>
        <p:txBody>
          <a:bodyPr vert="horz" wrap="square" lIns="91440" tIns="45720" rIns="91440" bIns="45720" rtlCol="0" anchor="t"/>
          <a:lstStyle/>
          <a:p>
            <a:pPr algn="l">
              <a:lnSpc>
                <a:spcPct val="110000"/>
              </a:lnSpc>
            </a:pPr>
            <a:r>
              <a:rPr kumimoji="1" lang="en-US" altLang="zh-CN" sz="16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不正当竞争行为的类型</a:t>
            </a:r>
            <a:endParaRPr kumimoji="1" lang="zh-CN" altLang="en-US"/>
          </a:p>
        </p:txBody>
      </p:sp>
      <p:cxnSp>
        <p:nvCxnSpPr>
          <p:cNvPr id="13" name="线条 1"/>
          <p:cNvCxnSpPr/>
          <p:nvPr/>
        </p:nvCxnSpPr>
        <p:spPr>
          <a:xfrm>
            <a:off x="6759698" y="2377250"/>
            <a:ext cx="3702797" cy="0"/>
          </a:xfrm>
          <a:prstGeom prst="line">
            <a:avLst/>
          </a:prstGeom>
          <a:noFill/>
          <a:ln w="15716" cap="sq">
            <a:solidFill>
              <a:schemeClr val="bg1">
                <a:lumMod val="85000"/>
              </a:schemeClr>
            </a:solidFill>
            <a:miter/>
          </a:ln>
        </p:spPr>
      </p:cxnSp>
      <p:cxnSp>
        <p:nvCxnSpPr>
          <p:cNvPr id="14" name="线条 1"/>
          <p:cNvCxnSpPr/>
          <p:nvPr/>
        </p:nvCxnSpPr>
        <p:spPr>
          <a:xfrm>
            <a:off x="10462495" y="2377250"/>
            <a:ext cx="307072" cy="0"/>
          </a:xfrm>
          <a:prstGeom prst="line">
            <a:avLst/>
          </a:prstGeom>
          <a:noFill/>
          <a:ln w="44005" cap="sq">
            <a:solidFill>
              <a:schemeClr val="accent2"/>
            </a:solidFill>
            <a:miter/>
          </a:ln>
        </p:spPr>
      </p:cxnSp>
      <p:sp>
        <p:nvSpPr>
          <p:cNvPr id="15" name="标题 1"/>
          <p:cNvSpPr txBox="1"/>
          <p:nvPr/>
        </p:nvSpPr>
        <p:spPr>
          <a:xfrm>
            <a:off x="6850350" y="1131859"/>
            <a:ext cx="605419" cy="605419"/>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996685" y="1292797"/>
            <a:ext cx="312751" cy="28354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lnSpc>
                <a:spcPct val="110000"/>
              </a:lnSpc>
            </a:pPr>
            <a:endParaRPr kumimoji="1" lang="zh-CN" altLang="en-US"/>
          </a:p>
        </p:txBody>
      </p:sp>
      <p:sp>
        <p:nvSpPr>
          <p:cNvPr id="19"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不正当竞争行为概述</a:t>
            </a:r>
            <a:endParaRPr kumimoji="1" lang="zh-CN" altLang="en-US"/>
          </a:p>
        </p:txBody>
      </p:sp>
      <p:sp>
        <p:nvSpPr>
          <p:cNvPr id="20"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2412" y="5804149"/>
            <a:ext cx="12248030" cy="1053851"/>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rgbClr val="FFFFFF">
              <a:alpha val="100000"/>
            </a:srgbClr>
          </a:solidFill>
          <a:ln w="254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22412" y="5826078"/>
            <a:ext cx="12248030" cy="1031922"/>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rect l="l" t="t" r="r" b="b"/>
            <a:pathLst>
              <a:path w="12191999" h="1031906">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solidFill>
            <a:schemeClr val="accent1"/>
          </a:solidFill>
          <a:ln w="254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a:off x="1071749" y="2234121"/>
            <a:ext cx="5848035" cy="3591957"/>
          </a:xfrm>
          <a:prstGeom prst="rect">
            <a:avLst/>
          </a:prstGeom>
          <a:noFill/>
          <a:ln>
            <a:noFill/>
          </a:ln>
        </p:spPr>
        <p:txBody>
          <a:bodyPr vert="horz" wrap="square" lIns="0" tIns="0" rIns="0" bIns="0" rtlCol="0" anchor="t"/>
          <a:lstStyle/>
          <a:p>
            <a:pPr algn="l">
              <a:lnSpc>
                <a:spcPct val="150000"/>
              </a:lnSpc>
            </a:pPr>
            <a:r>
              <a:rPr kumimoji="1" lang="en-US" altLang="zh-CN">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反不正当竞争法是调整市场竞争过程中因规制不正当竞争行为而发生的社会关系的法律规范的总称。该法旨在促进社会主义市场经济健康发展，鼓励和保护正当竞争，制止不正当竞争行为，保护经营者和消费者的合法权益。</a:t>
            </a:r>
            <a:endParaRPr kumimoji="1" lang="en-US" altLang="zh-CN">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反不正当竞争法的立法情况：法律、修订、司法解释等。</a:t>
            </a:r>
            <a:endParaRPr kumimoji="1" lang="zh-CN" altLang="en-US">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6" name="标题 1"/>
          <p:cNvSpPr txBox="1"/>
          <p:nvPr/>
        </p:nvSpPr>
        <p:spPr>
          <a:xfrm>
            <a:off x="3590730" y="1362456"/>
            <a:ext cx="720000" cy="720000"/>
          </a:xfrm>
          <a:prstGeom prst="ellipse">
            <a:avLst/>
          </a:prstGeom>
          <a:solidFill>
            <a:schemeClr val="bg1"/>
          </a:solidFill>
          <a:ln w="12700" cap="flat">
            <a:solidFill>
              <a:schemeClr val="accent1"/>
            </a:solidFill>
            <a:miter/>
          </a:ln>
          <a:effectLst>
            <a:outerShdw blurRad="952500" sx="102000" sy="102000" algn="ctr" rotWithShape="0">
              <a:schemeClr val="accent1">
                <a:alpha val="10000"/>
              </a:schemeClr>
            </a:outerShdw>
          </a:effectLst>
        </p:spPr>
        <p:txBody>
          <a:bodyPr vert="horz" wrap="square" lIns="22860" tIns="22860" rIns="22860" bIns="22860" rtlCol="0" anchor="ctr"/>
          <a:lstStyle/>
          <a:p>
            <a:pPr algn="ctr">
              <a:lnSpc>
                <a:spcPct val="150000"/>
              </a:lnSpc>
            </a:pPr>
            <a:endParaRPr kumimoji="1" lang="zh-CN" altLang="en-US"/>
          </a:p>
        </p:txBody>
      </p:sp>
      <p:sp>
        <p:nvSpPr>
          <p:cNvPr id="7" name="标题 1"/>
          <p:cNvSpPr txBox="1"/>
          <p:nvPr/>
        </p:nvSpPr>
        <p:spPr>
          <a:xfrm>
            <a:off x="3729691" y="1514121"/>
            <a:ext cx="442079" cy="416670"/>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反不正当竞争法的概念</a:t>
            </a:r>
            <a:endParaRPr kumimoji="1" lang="zh-CN" altLang="en-US"/>
          </a:p>
        </p:txBody>
      </p:sp>
      <p:sp>
        <p:nvSpPr>
          <p:cNvPr id="10"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95407" y="5852352"/>
            <a:ext cx="729591" cy="1874748"/>
          </a:xfrm>
          <a:prstGeom prst="rect">
            <a:avLst/>
          </a:prstGeom>
          <a:gradFill>
            <a:gsLst>
              <a:gs pos="0">
                <a:schemeClr val="accent1">
                  <a:lumMod val="20000"/>
                  <a:lumOff val="80000"/>
                </a:schemeClr>
              </a:gs>
              <a:gs pos="100000">
                <a:schemeClr val="accent1">
                  <a:lumMod val="20000"/>
                  <a:lumOff val="80000"/>
                  <a:alpha val="0"/>
                </a:schemeClr>
              </a:gs>
            </a:gsLst>
            <a:lin ang="540000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0971377" y="326936"/>
            <a:ext cx="693501" cy="1874748"/>
          </a:xfrm>
          <a:prstGeom prst="rect">
            <a:avLst/>
          </a:prstGeom>
          <a:gradFill>
            <a:gsLst>
              <a:gs pos="0">
                <a:schemeClr val="accent1">
                  <a:lumMod val="20000"/>
                  <a:lumOff val="80000"/>
                </a:schemeClr>
              </a:gs>
              <a:gs pos="100000">
                <a:schemeClr val="accent1">
                  <a:lumMod val="20000"/>
                  <a:lumOff val="80000"/>
                  <a:alpha val="0"/>
                </a:schemeClr>
              </a:gs>
            </a:gsLst>
            <a:lin ang="540000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1"/>
            </p:custDataLst>
          </p:nvPr>
        </p:nvSpPr>
        <p:spPr>
          <a:xfrm>
            <a:off x="555661" y="1341084"/>
            <a:ext cx="2622404" cy="239783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2"/>
            </p:custDataLst>
          </p:nvPr>
        </p:nvSpPr>
        <p:spPr>
          <a:xfrm>
            <a:off x="3349686" y="1341084"/>
            <a:ext cx="2622404" cy="239783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3"/>
            </p:custDataLst>
          </p:nvPr>
        </p:nvSpPr>
        <p:spPr>
          <a:xfrm>
            <a:off x="6143711" y="1341084"/>
            <a:ext cx="2622404" cy="239783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custDataLst>
              <p:tags r:id="rId4"/>
            </p:custDataLst>
          </p:nvPr>
        </p:nvSpPr>
        <p:spPr>
          <a:xfrm>
            <a:off x="8937736" y="1341084"/>
            <a:ext cx="2622404" cy="239783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custDataLst>
              <p:tags r:id="rId5"/>
            </p:custDataLst>
          </p:nvPr>
        </p:nvSpPr>
        <p:spPr>
          <a:xfrm>
            <a:off x="555625" y="3892550"/>
            <a:ext cx="2622550" cy="262001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custDataLst>
              <p:tags r:id="rId6"/>
            </p:custDataLst>
          </p:nvPr>
        </p:nvSpPr>
        <p:spPr>
          <a:xfrm>
            <a:off x="3349625" y="3892550"/>
            <a:ext cx="2622550" cy="2619375"/>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7"/>
            </p:custDataLst>
          </p:nvPr>
        </p:nvSpPr>
        <p:spPr>
          <a:xfrm>
            <a:off x="6143625" y="3892550"/>
            <a:ext cx="2622550" cy="261874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8"/>
            </p:custDataLst>
          </p:nvPr>
        </p:nvSpPr>
        <p:spPr>
          <a:xfrm>
            <a:off x="8937625" y="3892550"/>
            <a:ext cx="2622550" cy="2618740"/>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9"/>
            </p:custDataLst>
          </p:nvPr>
        </p:nvSpPr>
        <p:spPr>
          <a:xfrm>
            <a:off x="693859" y="1692323"/>
            <a:ext cx="2346006" cy="1937982"/>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custDataLst>
              <p:tags r:id="rId10"/>
            </p:custDataLst>
          </p:nvPr>
        </p:nvSpPr>
        <p:spPr>
          <a:xfrm>
            <a:off x="3487884" y="1692323"/>
            <a:ext cx="2346006" cy="1937982"/>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1"/>
            </p:custDataLst>
          </p:nvPr>
        </p:nvSpPr>
        <p:spPr>
          <a:xfrm>
            <a:off x="6281909" y="1692323"/>
            <a:ext cx="2346006" cy="1937982"/>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custDataLst>
              <p:tags r:id="rId12"/>
            </p:custDataLst>
          </p:nvPr>
        </p:nvSpPr>
        <p:spPr>
          <a:xfrm>
            <a:off x="9075934" y="1692323"/>
            <a:ext cx="2346006" cy="1937982"/>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custDataLst>
              <p:tags r:id="rId13"/>
            </p:custDataLst>
          </p:nvPr>
        </p:nvSpPr>
        <p:spPr>
          <a:xfrm>
            <a:off x="694055" y="4243070"/>
            <a:ext cx="2345690" cy="2141855"/>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custDataLst>
              <p:tags r:id="rId14"/>
            </p:custDataLst>
          </p:nvPr>
        </p:nvSpPr>
        <p:spPr>
          <a:xfrm>
            <a:off x="3488055" y="4243070"/>
            <a:ext cx="2345690" cy="2141220"/>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custDataLst>
              <p:tags r:id="rId15"/>
            </p:custDataLst>
          </p:nvPr>
        </p:nvSpPr>
        <p:spPr>
          <a:xfrm>
            <a:off x="6282055" y="4243070"/>
            <a:ext cx="2345690" cy="2140585"/>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custDataLst>
              <p:tags r:id="rId16"/>
            </p:custDataLst>
          </p:nvPr>
        </p:nvSpPr>
        <p:spPr>
          <a:xfrm>
            <a:off x="9076055" y="4243070"/>
            <a:ext cx="2345690" cy="2141220"/>
          </a:xfrm>
          <a:prstGeom prst="rect">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custDataLst>
              <p:tags r:id="rId17"/>
            </p:custDataLst>
          </p:nvPr>
        </p:nvSpPr>
        <p:spPr>
          <a:xfrm>
            <a:off x="813708" y="1784332"/>
            <a:ext cx="2106308" cy="1777734"/>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不正当竞争行为的表现形式包括但不限于</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以下七种</a:t>
            </a: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a:p>
        </p:txBody>
      </p:sp>
      <p:sp>
        <p:nvSpPr>
          <p:cNvPr id="22" name="标题 1"/>
          <p:cNvSpPr txBox="1"/>
          <p:nvPr>
            <p:custDataLst>
              <p:tags r:id="rId18"/>
            </p:custDataLst>
          </p:nvPr>
        </p:nvSpPr>
        <p:spPr>
          <a:xfrm>
            <a:off x="3607733" y="1784332"/>
            <a:ext cx="2106308" cy="1777734"/>
          </a:xfrm>
          <a:prstGeom prst="rect">
            <a:avLst/>
          </a:prstGeom>
          <a:noFill/>
          <a:ln>
            <a:noFill/>
          </a:ln>
        </p:spPr>
        <p:txBody>
          <a:bodyPr vert="horz" wrap="square" lIns="0" tIns="0" rIns="0" bIns="0" rtlCol="0" anchor="t"/>
          <a:lstStyle/>
          <a:p>
            <a:pPr algn="l">
              <a:lnSpc>
                <a:spcPct val="15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混淆行为：</a:t>
            </a:r>
            <a:r>
              <a:rPr kumimoji="1" lang="en-US" altLang="zh-CN"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如擅自使用他人有一定影响的</a:t>
            </a:r>
            <a:r>
              <a:rPr kumimoji="1" lang="en-US" altLang="zh-CN" sz="1200" b="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商品名称、包装、装潢等相同或近似的标识</a:t>
            </a:r>
            <a:r>
              <a:rPr kumimoji="1" lang="zh-CN" altLang="en-US" sz="1200" b="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，企业名称，域名主体部分、网站名称、网页新媒体账号名称、应用程序名称或图标等</a:t>
            </a:r>
            <a:r>
              <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，其他。</a:t>
            </a:r>
            <a:endParaRPr kumimoji="1" lang="zh-CN" altLang="en-US" sz="12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3" name="标题 1"/>
          <p:cNvSpPr txBox="1"/>
          <p:nvPr>
            <p:custDataLst>
              <p:tags r:id="rId19"/>
            </p:custDataLst>
          </p:nvPr>
        </p:nvSpPr>
        <p:spPr>
          <a:xfrm>
            <a:off x="6401758" y="1784332"/>
            <a:ext cx="2106308" cy="1777734"/>
          </a:xfrm>
          <a:prstGeom prst="rect">
            <a:avLst/>
          </a:prstGeom>
          <a:noFill/>
          <a:ln>
            <a:noFill/>
          </a:ln>
        </p:spPr>
        <p:txBody>
          <a:bodyPr vert="horz" wrap="square" lIns="0" tIns="0" rIns="0" bIns="0" rtlCol="0" anchor="t"/>
          <a:lstStyle/>
          <a:p>
            <a:pPr algn="ctr">
              <a:lnSpc>
                <a:spcPct val="15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商业贿赂行为：</a:t>
            </a:r>
            <a:endPar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endParaRPr>
          </a:p>
          <a:p>
            <a:pPr algn="ctr">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如采用财物或其他手段贿赂交易相对方的工作人员、受委托办理相关事务的单位或个人等。</a:t>
            </a:r>
            <a:endParaRPr kumimoji="1" lang="zh-CN" altLang="en-US"/>
          </a:p>
        </p:txBody>
      </p:sp>
      <p:sp>
        <p:nvSpPr>
          <p:cNvPr id="24" name="标题 1"/>
          <p:cNvSpPr txBox="1"/>
          <p:nvPr>
            <p:custDataLst>
              <p:tags r:id="rId20"/>
            </p:custDataLst>
          </p:nvPr>
        </p:nvSpPr>
        <p:spPr>
          <a:xfrm>
            <a:off x="9195783" y="1784332"/>
            <a:ext cx="2106308" cy="1777734"/>
          </a:xfrm>
          <a:prstGeom prst="rect">
            <a:avLst/>
          </a:prstGeom>
          <a:noFill/>
          <a:ln>
            <a:noFill/>
          </a:ln>
        </p:spPr>
        <p:txBody>
          <a:bodyPr vert="horz" wrap="square" lIns="0" tIns="0" rIns="0" bIns="0" rtlCol="0" anchor="t"/>
          <a:lstStyle/>
          <a:p>
            <a:pPr algn="ctr">
              <a:lnSpc>
                <a:spcPct val="15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虚假宣传行为：</a:t>
            </a:r>
            <a:endPar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endParaRPr>
          </a:p>
          <a:p>
            <a:pPr algn="ctr">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如对商品的性能、功能、质量、销售状况、用户评价、曾获荣誉等做虚假或引人误解的商业宣传。</a:t>
            </a:r>
            <a:endParaRPr kumimoji="1" lang="zh-CN" altLang="en-US"/>
          </a:p>
        </p:txBody>
      </p:sp>
      <p:sp>
        <p:nvSpPr>
          <p:cNvPr id="25" name="标题 1"/>
          <p:cNvSpPr txBox="1"/>
          <p:nvPr>
            <p:custDataLst>
              <p:tags r:id="rId21"/>
            </p:custDataLst>
          </p:nvPr>
        </p:nvSpPr>
        <p:spPr>
          <a:xfrm>
            <a:off x="813708" y="4323250"/>
            <a:ext cx="2106308" cy="1777734"/>
          </a:xfrm>
          <a:prstGeom prst="rect">
            <a:avLst/>
          </a:prstGeom>
          <a:noFill/>
          <a:ln>
            <a:noFill/>
          </a:ln>
        </p:spPr>
        <p:txBody>
          <a:bodyPr vert="horz" wrap="square" lIns="0" tIns="0" rIns="0" bIns="0" rtlCol="0" anchor="t"/>
          <a:lstStyle/>
          <a:p>
            <a:pPr algn="ctr">
              <a:lnSpc>
                <a:spcPct val="15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侵犯商业秘密的行为：</a:t>
            </a:r>
            <a:endPar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endParaRPr>
          </a:p>
          <a:p>
            <a:pPr algn="l">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以</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盗窃、贿赂、欺诈、胁迫等</a:t>
            </a: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不正当手段获取、披露、使用或允许他人使用他人商业秘密。</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教唆、引诱、帮助他人也构成。</a:t>
            </a:r>
            <a:endPar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6" name="标题 1"/>
          <p:cNvSpPr txBox="1"/>
          <p:nvPr>
            <p:custDataLst>
              <p:tags r:id="rId22"/>
            </p:custDataLst>
          </p:nvPr>
        </p:nvSpPr>
        <p:spPr>
          <a:xfrm>
            <a:off x="3511550" y="4323080"/>
            <a:ext cx="2202180" cy="1966595"/>
          </a:xfrm>
          <a:prstGeom prst="rect">
            <a:avLst/>
          </a:prstGeom>
          <a:noFill/>
          <a:ln>
            <a:noFill/>
          </a:ln>
        </p:spPr>
        <p:txBody>
          <a:bodyPr vert="horz" wrap="square" lIns="0" tIns="0" rIns="0" bIns="0" rtlCol="0" anchor="t"/>
          <a:lstStyle/>
          <a:p>
            <a:pPr algn="ctr">
              <a:lnSpc>
                <a:spcPct val="15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不正当有奖销售行为：</a:t>
            </a:r>
            <a:endPar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endParaRPr>
          </a:p>
          <a:p>
            <a:pPr algn="l">
              <a:lnSpc>
                <a:spcPct val="150000"/>
              </a:lnSpc>
            </a:pP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有奖销售信息不明确，影响兑奖；开始后，无正当理由变更有奖销售信息；欺骗方式有奖销售；抽奖式的有奖销售，最高奖超过</a:t>
            </a: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万。</a:t>
            </a:r>
            <a:endPar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7" name="标题 1"/>
          <p:cNvSpPr txBox="1"/>
          <p:nvPr>
            <p:custDataLst>
              <p:tags r:id="rId23"/>
            </p:custDataLst>
          </p:nvPr>
        </p:nvSpPr>
        <p:spPr>
          <a:xfrm>
            <a:off x="6401758" y="4323250"/>
            <a:ext cx="2106308" cy="1777734"/>
          </a:xfrm>
          <a:prstGeom prst="rect">
            <a:avLst/>
          </a:prstGeom>
          <a:noFill/>
          <a:ln>
            <a:noFill/>
          </a:ln>
        </p:spPr>
        <p:txBody>
          <a:bodyPr vert="horz" wrap="square" lIns="0" tIns="0" rIns="0" bIns="0" rtlCol="0" anchor="t"/>
          <a:lstStyle/>
          <a:p>
            <a:pPr algn="ctr">
              <a:lnSpc>
                <a:spcPct val="15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诋毁商誉行为：</a:t>
            </a:r>
            <a:endPar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endParaRPr>
          </a:p>
          <a:p>
            <a:pPr algn="l">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编造、传播</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或者致使他人编造、传播虚假信息或误导性信息</a:t>
            </a: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损害竞争对手的商业信誉、商品声誉。</a:t>
            </a:r>
            <a:endParaRPr kumimoji="1" lang="zh-CN" altLang="en-US"/>
          </a:p>
        </p:txBody>
      </p:sp>
      <p:sp>
        <p:nvSpPr>
          <p:cNvPr id="28" name="标题 1"/>
          <p:cNvSpPr txBox="1"/>
          <p:nvPr>
            <p:custDataLst>
              <p:tags r:id="rId24"/>
            </p:custDataLst>
          </p:nvPr>
        </p:nvSpPr>
        <p:spPr>
          <a:xfrm>
            <a:off x="9196070" y="4323080"/>
            <a:ext cx="2106295" cy="2060575"/>
          </a:xfrm>
          <a:prstGeom prst="rect">
            <a:avLst/>
          </a:prstGeom>
          <a:noFill/>
          <a:ln>
            <a:noFill/>
          </a:ln>
        </p:spPr>
        <p:txBody>
          <a:bodyPr vert="horz" wrap="square" lIns="0" tIns="0" rIns="0" bIns="0" rtlCol="0" anchor="t"/>
          <a:lstStyle/>
          <a:p>
            <a:pPr indent="0" algn="ctr" fontAlgn="auto">
              <a:lnSpc>
                <a:spcPct val="100000"/>
              </a:lnSpc>
            </a:pPr>
            <a:r>
              <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rPr>
              <a:t>妨碍和破坏网络产品或者服务正常运行的行为：</a:t>
            </a:r>
            <a:endParaRPr kumimoji="1" lang="en-US" altLang="zh-CN" sz="1400" b="1">
              <a:ln w="12700">
                <a:noFill/>
              </a:ln>
              <a:solidFill>
                <a:srgbClr val="000000">
                  <a:alpha val="100000"/>
                </a:srgbClr>
              </a:solidFill>
              <a:latin typeface="标准粗黑" panose="02000503000000000000" charset="-122"/>
              <a:ea typeface="标准粗黑" panose="02000503000000000000" charset="-122"/>
              <a:cs typeface="Source Han Sans CN Normal" panose="020B0400000000000000" charset="-122"/>
            </a:endParaRPr>
          </a:p>
          <a:p>
            <a:pPr algn="l">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未经同意插入链接、强制目标跳转</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；误导、欺骗、强迫用户修改、关闭、卸载他人合法的网络产品或服务；恶意不兼容等，</a:t>
            </a:r>
            <a:endPar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9" name="标题 1"/>
          <p:cNvSpPr txBox="1"/>
          <p:nvPr>
            <p:custDataLst>
              <p:tags r:id="rId25"/>
            </p:custDataLst>
          </p:nvPr>
        </p:nvSpPr>
        <p:spPr>
          <a:xfrm>
            <a:off x="693859" y="1462400"/>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custDataLst>
              <p:tags r:id="rId26"/>
            </p:custDataLst>
          </p:nvPr>
        </p:nvSpPr>
        <p:spPr>
          <a:xfrm>
            <a:off x="3487884" y="1462400"/>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custDataLst>
              <p:tags r:id="rId27"/>
            </p:custDataLst>
          </p:nvPr>
        </p:nvSpPr>
        <p:spPr>
          <a:xfrm>
            <a:off x="6281909" y="1462400"/>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custDataLst>
              <p:tags r:id="rId28"/>
            </p:custDataLst>
          </p:nvPr>
        </p:nvSpPr>
        <p:spPr>
          <a:xfrm>
            <a:off x="9075934" y="1462400"/>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custDataLst>
              <p:tags r:id="rId29"/>
            </p:custDataLst>
          </p:nvPr>
        </p:nvSpPr>
        <p:spPr>
          <a:xfrm>
            <a:off x="693859" y="3994494"/>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custDataLst>
              <p:tags r:id="rId30"/>
            </p:custDataLst>
          </p:nvPr>
        </p:nvSpPr>
        <p:spPr>
          <a:xfrm>
            <a:off x="3487884" y="3994494"/>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custDataLst>
              <p:tags r:id="rId31"/>
            </p:custDataLst>
          </p:nvPr>
        </p:nvSpPr>
        <p:spPr>
          <a:xfrm>
            <a:off x="6281909" y="3994494"/>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custDataLst>
              <p:tags r:id="rId32"/>
            </p:custDataLst>
          </p:nvPr>
        </p:nvSpPr>
        <p:spPr>
          <a:xfrm>
            <a:off x="9075933" y="3994494"/>
            <a:ext cx="1237509" cy="146600"/>
          </a:xfrm>
          <a:prstGeom prst="rightArrow">
            <a:avLst>
              <a:gd name="adj1" fmla="val 63793"/>
              <a:gd name="adj2" fmla="val 50000"/>
            </a:avLst>
          </a:prstGeom>
          <a:gradFill>
            <a:gsLst>
              <a:gs pos="0">
                <a:schemeClr val="bg1">
                  <a:alpha val="0"/>
                </a:schemeClr>
              </a:gs>
              <a:gs pos="100000">
                <a:schemeClr val="bg1"/>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783520" y="467040"/>
            <a:ext cx="10671175" cy="468000"/>
          </a:xfrm>
          <a:prstGeom prst="rect">
            <a:avLst/>
          </a:prstGeom>
          <a:noFill/>
          <a:ln>
            <a:noFill/>
          </a:ln>
        </p:spPr>
        <p:txBody>
          <a:bodyPr vert="horz" wrap="square" lIns="0" tIns="0" rIns="0" bIns="0" rtlCol="0" anchor="ctr"/>
          <a:lstStyle/>
          <a:p>
            <a:pPr algn="l">
              <a:lnSpc>
                <a:spcPct val="110000"/>
              </a:lnSpc>
            </a:pPr>
            <a:r>
              <a:rPr kumimoji="1" lang="en-US" altLang="zh-CN" sz="2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不正当竞争行为的表现形式</a:t>
            </a:r>
            <a:endParaRPr kumimoji="1" lang="zh-CN" altLang="en-US"/>
          </a:p>
        </p:txBody>
      </p:sp>
      <p:sp>
        <p:nvSpPr>
          <p:cNvPr id="38" name="标题 1"/>
          <p:cNvSpPr txBox="1"/>
          <p:nvPr/>
        </p:nvSpPr>
        <p:spPr>
          <a:xfrm>
            <a:off x="287184" y="506325"/>
            <a:ext cx="373216" cy="37321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9" name="标题 1"/>
          <p:cNvSpPr txBox="1"/>
          <p:nvPr/>
        </p:nvSpPr>
        <p:spPr>
          <a:xfrm>
            <a:off x="176249" y="421530"/>
            <a:ext cx="251319" cy="251319"/>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tags/tag1.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10.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100.xml><?xml version="1.0" encoding="utf-8"?>
<p:tagLst xmlns:p="http://schemas.openxmlformats.org/presentationml/2006/main">
  <p:tag name="KSO_WM_DIAGRAM_VIRTUALLY_FRAME" val="{&quot;height&quot;:347.2879527559055,&quot;left&quot;:52,&quot;top&quot;:129.1120472440945,&quot;width&quot;:854.9999999999998}"/>
</p:tagLst>
</file>

<file path=ppt/tags/tag101.xml><?xml version="1.0" encoding="utf-8"?>
<p:tagLst xmlns:p="http://schemas.openxmlformats.org/presentationml/2006/main">
  <p:tag name="KSO_WM_DIAGRAM_VIRTUALLY_FRAME" val="{&quot;height&quot;:347.2879527559055,&quot;left&quot;:52,&quot;top&quot;:129.1120472440945,&quot;width&quot;:854.9999999999998}"/>
</p:tagLst>
</file>

<file path=ppt/tags/tag102.xml><?xml version="1.0" encoding="utf-8"?>
<p:tagLst xmlns:p="http://schemas.openxmlformats.org/presentationml/2006/main">
  <p:tag name="KSO_WM_DIAGRAM_VIRTUALLY_FRAME" val="{&quot;height&quot;:347.2879527559055,&quot;left&quot;:52,&quot;top&quot;:129.1120472440945,&quot;width&quot;:854.9999999999998}"/>
</p:tagLst>
</file>

<file path=ppt/tags/tag103.xml><?xml version="1.0" encoding="utf-8"?>
<p:tagLst xmlns:p="http://schemas.openxmlformats.org/presentationml/2006/main">
  <p:tag name="KSO_WM_DIAGRAM_VIRTUALLY_FRAME" val="{&quot;height&quot;:347.2879527559055,&quot;left&quot;:52,&quot;top&quot;:129.1120472440945,&quot;width&quot;:854.9999999999998}"/>
</p:tagLst>
</file>

<file path=ppt/tags/tag104.xml><?xml version="1.0" encoding="utf-8"?>
<p:tagLst xmlns:p="http://schemas.openxmlformats.org/presentationml/2006/main">
  <p:tag name="KSO_WM_DIAGRAM_VIRTUALLY_FRAME" val="{&quot;height&quot;:347.2879527559055,&quot;left&quot;:52,&quot;top&quot;:129.1120472440945,&quot;width&quot;:854.9999999999998}"/>
</p:tagLst>
</file>

<file path=ppt/tags/tag105.xml><?xml version="1.0" encoding="utf-8"?>
<p:tagLst xmlns:p="http://schemas.openxmlformats.org/presentationml/2006/main">
  <p:tag name="KSO_WM_DIAGRAM_VIRTUALLY_FRAME" val="{&quot;height&quot;:347.2879527559055,&quot;left&quot;:52,&quot;top&quot;:129.1120472440945,&quot;width&quot;:854.9999999999998}"/>
</p:tagLst>
</file>

<file path=ppt/tags/tag106.xml><?xml version="1.0" encoding="utf-8"?>
<p:tagLst xmlns:p="http://schemas.openxmlformats.org/presentationml/2006/main">
  <p:tag name="KSO_WM_DIAGRAM_VIRTUALLY_FRAME" val="{&quot;height&quot;:347.2879527559055,&quot;left&quot;:52,&quot;top&quot;:129.1120472440945,&quot;width&quot;:854.9999999999998}"/>
</p:tagLst>
</file>

<file path=ppt/tags/tag107.xml><?xml version="1.0" encoding="utf-8"?>
<p:tagLst xmlns:p="http://schemas.openxmlformats.org/presentationml/2006/main">
  <p:tag name="KSO_WM_DIAGRAM_VIRTUALLY_FRAME" val="{&quot;height&quot;:347.2879527559055,&quot;left&quot;:52,&quot;top&quot;:129.1120472440945,&quot;width&quot;:854.9999999999998}"/>
</p:tagLst>
</file>

<file path=ppt/tags/tag108.xml><?xml version="1.0" encoding="utf-8"?>
<p:tagLst xmlns:p="http://schemas.openxmlformats.org/presentationml/2006/main">
  <p:tag name="KSO_WM_DIAGRAM_VIRTUALLY_FRAME" val="{&quot;height&quot;:347.2879527559055,&quot;left&quot;:52,&quot;top&quot;:129.1120472440945,&quot;width&quot;:854.9999999999998}"/>
</p:tagLst>
</file>

<file path=ppt/tags/tag109.xml><?xml version="1.0" encoding="utf-8"?>
<p:tagLst xmlns:p="http://schemas.openxmlformats.org/presentationml/2006/main">
  <p:tag name="KSO_WM_DIAGRAM_VIRTUALLY_FRAME" val="{&quot;height&quot;:347.2879527559055,&quot;left&quot;:52,&quot;top&quot;:129.1120472440945,&quot;width&quot;:854.9999999999998}"/>
</p:tagLst>
</file>

<file path=ppt/tags/tag11.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110.xml><?xml version="1.0" encoding="utf-8"?>
<p:tagLst xmlns:p="http://schemas.openxmlformats.org/presentationml/2006/main">
  <p:tag name="COMMONDATA" val="eyJoZGlkIjoiNDE2MDlkMWE3NzdmOWFmOTJiM2MzNzM1YjA1OTczYjUifQ=="/>
</p:tagLst>
</file>

<file path=ppt/tags/tag12.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2.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25.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26.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27.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28.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29.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30.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1.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2.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3.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4.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5.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6.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7.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8.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39.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40.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1.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2.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3.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4.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5.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6.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7.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8.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49.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50.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1.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2.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3.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4.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5.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6.xml><?xml version="1.0" encoding="utf-8"?>
<p:tagLst xmlns:p="http://schemas.openxmlformats.org/presentationml/2006/main">
  <p:tag name="KSO_WM_DIAGRAM_VIRTUALLY_FRAME" val="{&quot;height&quot;:389.70141732283463,&quot;left&quot;:43.752834645669296,&quot;top&quot;:105.59716535433071,&quot;width&quot;:866.4944094488189}"/>
</p:tagLst>
</file>

<file path=ppt/tags/tag57.xml><?xml version="1.0" encoding="utf-8"?>
<p:tagLst xmlns:p="http://schemas.openxmlformats.org/presentationml/2006/main">
  <p:tag name="KSO_WM_DIAGRAM_VIRTUALLY_FRAME" val="{&quot;height&quot;:322.8152755905512,&quot;left&quot;:221.82952755905512,&quot;top&quot;:125.08472440944881,&quot;width&quot;:584.5704724409449}"/>
</p:tagLst>
</file>

<file path=ppt/tags/tag58.xml><?xml version="1.0" encoding="utf-8"?>
<p:tagLst xmlns:p="http://schemas.openxmlformats.org/presentationml/2006/main">
  <p:tag name="KSO_WM_DIAGRAM_VIRTUALLY_FRAME" val="{&quot;height&quot;:322.8152755905512,&quot;left&quot;:221.82952755905512,&quot;top&quot;:125.08472440944881,&quot;width&quot;:584.5704724409449}"/>
</p:tagLst>
</file>

<file path=ppt/tags/tag59.xml><?xml version="1.0" encoding="utf-8"?>
<p:tagLst xmlns:p="http://schemas.openxmlformats.org/presentationml/2006/main">
  <p:tag name="KSO_WM_DIAGRAM_VIRTUALLY_FRAME" val="{&quot;height&quot;:322.8152755905512,&quot;left&quot;:221.82952755905512,&quot;top&quot;:125.08472440944881,&quot;width&quot;:584.5704724409449}"/>
</p:tagLst>
</file>

<file path=ppt/tags/tag6.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60.xml><?xml version="1.0" encoding="utf-8"?>
<p:tagLst xmlns:p="http://schemas.openxmlformats.org/presentationml/2006/main">
  <p:tag name="KSO_WM_DIAGRAM_VIRTUALLY_FRAME" val="{&quot;height&quot;:322.8152755905512,&quot;left&quot;:221.82952755905512,&quot;top&quot;:125.08472440944881,&quot;width&quot;:584.5704724409449}"/>
</p:tagLst>
</file>

<file path=ppt/tags/tag61.xml><?xml version="1.0" encoding="utf-8"?>
<p:tagLst xmlns:p="http://schemas.openxmlformats.org/presentationml/2006/main">
  <p:tag name="KSO_WM_DIAGRAM_VIRTUALLY_FRAME" val="{&quot;height&quot;:322.8152755905512,&quot;left&quot;:221.82952755905512,&quot;top&quot;:125.08472440944881,&quot;width&quot;:584.5704724409449}"/>
</p:tagLst>
</file>

<file path=ppt/tags/tag62.xml><?xml version="1.0" encoding="utf-8"?>
<p:tagLst xmlns:p="http://schemas.openxmlformats.org/presentationml/2006/main">
  <p:tag name="KSO_WM_DIAGRAM_VIRTUALLY_FRAME" val="{&quot;height&quot;:347.2879527559055,&quot;left&quot;:52,&quot;top&quot;:129.1120472440945,&quot;width&quot;:854.9999999999998}"/>
</p:tagLst>
</file>

<file path=ppt/tags/tag63.xml><?xml version="1.0" encoding="utf-8"?>
<p:tagLst xmlns:p="http://schemas.openxmlformats.org/presentationml/2006/main">
  <p:tag name="KSO_WM_DIAGRAM_VIRTUALLY_FRAME" val="{&quot;height&quot;:347.2879527559055,&quot;left&quot;:52,&quot;top&quot;:129.1120472440945,&quot;width&quot;:854.9999999999998}"/>
</p:tagLst>
</file>

<file path=ppt/tags/tag64.xml><?xml version="1.0" encoding="utf-8"?>
<p:tagLst xmlns:p="http://schemas.openxmlformats.org/presentationml/2006/main">
  <p:tag name="KSO_WM_DIAGRAM_VIRTUALLY_FRAME" val="{&quot;height&quot;:347.2879527559055,&quot;left&quot;:52,&quot;top&quot;:129.1120472440945,&quot;width&quot;:854.9999999999998}"/>
</p:tagLst>
</file>

<file path=ppt/tags/tag65.xml><?xml version="1.0" encoding="utf-8"?>
<p:tagLst xmlns:p="http://schemas.openxmlformats.org/presentationml/2006/main">
  <p:tag name="KSO_WM_DIAGRAM_VIRTUALLY_FRAME" val="{&quot;height&quot;:347.2879527559055,&quot;left&quot;:52,&quot;top&quot;:129.1120472440945,&quot;width&quot;:854.9999999999998}"/>
</p:tagLst>
</file>

<file path=ppt/tags/tag66.xml><?xml version="1.0" encoding="utf-8"?>
<p:tagLst xmlns:p="http://schemas.openxmlformats.org/presentationml/2006/main">
  <p:tag name="KSO_WM_DIAGRAM_VIRTUALLY_FRAME" val="{&quot;height&quot;:347.2879527559055,&quot;left&quot;:52,&quot;top&quot;:129.1120472440945,&quot;width&quot;:854.9999999999998}"/>
</p:tagLst>
</file>

<file path=ppt/tags/tag67.xml><?xml version="1.0" encoding="utf-8"?>
<p:tagLst xmlns:p="http://schemas.openxmlformats.org/presentationml/2006/main">
  <p:tag name="KSO_WM_DIAGRAM_VIRTUALLY_FRAME" val="{&quot;height&quot;:347.2879527559055,&quot;left&quot;:52,&quot;top&quot;:129.1120472440945,&quot;width&quot;:854.9999999999998}"/>
</p:tagLst>
</file>

<file path=ppt/tags/tag68.xml><?xml version="1.0" encoding="utf-8"?>
<p:tagLst xmlns:p="http://schemas.openxmlformats.org/presentationml/2006/main">
  <p:tag name="KSO_WM_DIAGRAM_VIRTUALLY_FRAME" val="{&quot;height&quot;:347.2879527559055,&quot;left&quot;:52,&quot;top&quot;:129.1120472440945,&quot;width&quot;:854.9999999999998}"/>
</p:tagLst>
</file>

<file path=ppt/tags/tag69.xml><?xml version="1.0" encoding="utf-8"?>
<p:tagLst xmlns:p="http://schemas.openxmlformats.org/presentationml/2006/main">
  <p:tag name="KSO_WM_DIAGRAM_VIRTUALLY_FRAME" val="{&quot;height&quot;:347.2879527559055,&quot;left&quot;:52,&quot;top&quot;:129.1120472440945,&quot;width&quot;:854.9999999999998}"/>
</p:tagLst>
</file>

<file path=ppt/tags/tag7.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70.xml><?xml version="1.0" encoding="utf-8"?>
<p:tagLst xmlns:p="http://schemas.openxmlformats.org/presentationml/2006/main">
  <p:tag name="KSO_WM_DIAGRAM_VIRTUALLY_FRAME" val="{&quot;height&quot;:347.2879527559055,&quot;left&quot;:52,&quot;top&quot;:129.1120472440945,&quot;width&quot;:854.9999999999998}"/>
</p:tagLst>
</file>

<file path=ppt/tags/tag71.xml><?xml version="1.0" encoding="utf-8"?>
<p:tagLst xmlns:p="http://schemas.openxmlformats.org/presentationml/2006/main">
  <p:tag name="KSO_WM_DIAGRAM_VIRTUALLY_FRAME" val="{&quot;height&quot;:347.2879527559055,&quot;left&quot;:52,&quot;top&quot;:129.1120472440945,&quot;width&quot;:854.9999999999998}"/>
</p:tagLst>
</file>

<file path=ppt/tags/tag72.xml><?xml version="1.0" encoding="utf-8"?>
<p:tagLst xmlns:p="http://schemas.openxmlformats.org/presentationml/2006/main">
  <p:tag name="KSO_WM_DIAGRAM_VIRTUALLY_FRAME" val="{&quot;height&quot;:347.2879527559055,&quot;left&quot;:52,&quot;top&quot;:129.1120472440945,&quot;width&quot;:854.9999999999998}"/>
</p:tagLst>
</file>

<file path=ppt/tags/tag73.xml><?xml version="1.0" encoding="utf-8"?>
<p:tagLst xmlns:p="http://schemas.openxmlformats.org/presentationml/2006/main">
  <p:tag name="KSO_WM_DIAGRAM_VIRTUALLY_FRAME" val="{&quot;height&quot;:347.2879527559055,&quot;left&quot;:52,&quot;top&quot;:129.1120472440945,&quot;width&quot;:854.9999999999998}"/>
</p:tagLst>
</file>

<file path=ppt/tags/tag74.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75.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76.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77.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78.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79.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80.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1.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2.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3.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4.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5.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6.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7.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8.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89.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xml><?xml version="1.0" encoding="utf-8"?>
<p:tagLst xmlns:p="http://schemas.openxmlformats.org/presentationml/2006/main">
  <p:tag name="KSO_WM_DIAGRAM_VIRTUALLY_FRAME" val="{&quot;height&quot;:207.92755905511808,&quot;left&quot;:54.92944881889764,&quot;top&quot;:274.0355905511811,&quot;width&quot;:850.1411023622047}"/>
</p:tagLst>
</file>

<file path=ppt/tags/tag90.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1.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2.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3.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4.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5.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6.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7.xml><?xml version="1.0" encoding="utf-8"?>
<p:tagLst xmlns:p="http://schemas.openxmlformats.org/presentationml/2006/main">
  <p:tag name="KSO_WM_DIAGRAM_VIRTUALLY_FRAME" val="{&quot;height&quot;:253.1417322834646,&quot;left&quot;:54.03472440944881,&quot;top&quot;:160.3372440944882,&quot;width&quot;:853.5155118110237}"/>
</p:tagLst>
</file>

<file path=ppt/tags/tag98.xml><?xml version="1.0" encoding="utf-8"?>
<p:tagLst xmlns:p="http://schemas.openxmlformats.org/presentationml/2006/main">
  <p:tag name="KSO_WM_DIAGRAM_VIRTUALLY_FRAME" val="{&quot;height&quot;:347.2879527559055,&quot;left&quot;:52,&quot;top&quot;:129.1120472440945,&quot;width&quot;:854.9999999999998}"/>
</p:tagLst>
</file>

<file path=ppt/tags/tag99.xml><?xml version="1.0" encoding="utf-8"?>
<p:tagLst xmlns:p="http://schemas.openxmlformats.org/presentationml/2006/main">
  <p:tag name="KSO_WM_DIAGRAM_VIRTUALLY_FRAME" val="{&quot;height&quot;:347.2879527559055,&quot;left&quot;:52,&quot;top&quot;:129.1120472440945,&quot;width&quot;:854.9999999999998}"/>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7214</Words>
  <Application>WPS 演示</Application>
  <PresentationFormat>宽屏</PresentationFormat>
  <Paragraphs>460</Paragraphs>
  <Slides>29</Slides>
  <Notes>29</Notes>
  <HiddenSlides>0</HiddenSlides>
  <MMClips>0</MMClips>
  <ScaleCrop>false</ScaleCrop>
  <HeadingPairs>
    <vt:vector size="6" baseType="variant">
      <vt:variant>
        <vt:lpstr>已用的字体</vt:lpstr>
      </vt:variant>
      <vt:variant>
        <vt:i4>14</vt:i4>
      </vt:variant>
      <vt:variant>
        <vt:lpstr>主题</vt:lpstr>
      </vt:variant>
      <vt:variant>
        <vt:i4>13</vt:i4>
      </vt:variant>
      <vt:variant>
        <vt:lpstr>幻灯片标题</vt:lpstr>
      </vt:variant>
      <vt:variant>
        <vt:i4>29</vt:i4>
      </vt:variant>
    </vt:vector>
  </HeadingPairs>
  <TitlesOfParts>
    <vt:vector size="56" baseType="lpstr">
      <vt:lpstr>Arial</vt:lpstr>
      <vt:lpstr>宋体</vt:lpstr>
      <vt:lpstr>Wingdings</vt:lpstr>
      <vt:lpstr>Source Han Sans CN Bold Bold</vt:lpstr>
      <vt:lpstr>Source Han Sans CN Heavy Bold</vt:lpstr>
      <vt:lpstr>Source Han Sans CN Regular</vt:lpstr>
      <vt:lpstr>OPPOSans R</vt:lpstr>
      <vt:lpstr>Source Han Sans CN Normal</vt:lpstr>
      <vt:lpstr>标准粗黑</vt:lpstr>
      <vt:lpstr>等线</vt:lpstr>
      <vt:lpstr>微软雅黑</vt:lpstr>
      <vt:lpstr>Arial Unicode MS</vt:lpstr>
      <vt:lpstr>OPPOSans L</vt:lpstr>
      <vt:lpstr>Calibri</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武静影</cp:lastModifiedBy>
  <cp:revision>18</cp:revision>
  <dcterms:created xsi:type="dcterms:W3CDTF">2025-08-31T23:51:00Z</dcterms:created>
  <dcterms:modified xsi:type="dcterms:W3CDTF">2025-11-06T10:18:47Z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7FF37BD0A137426BACDFA94006A41E42_12</vt:lpwstr>
  </property>
  <property fmtid="{D5CDD505-2E9C-101B-9397-08002B2CF9AE}" pid="3" name="KSOProductBuildVer">
    <vt:lpwstr>2052-12.1.0.19302</vt:lpwstr>
  </property>
</Properties>
</file>